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22"/>
  </p:notesMasterIdLst>
  <p:handoutMasterIdLst>
    <p:handoutMasterId r:id="rId23"/>
  </p:handoutMasterIdLst>
  <p:sldIdLst>
    <p:sldId id="256" r:id="rId2"/>
    <p:sldId id="444" r:id="rId3"/>
    <p:sldId id="589" r:id="rId4"/>
    <p:sldId id="609" r:id="rId5"/>
    <p:sldId id="623" r:id="rId6"/>
    <p:sldId id="591" r:id="rId7"/>
    <p:sldId id="461" r:id="rId8"/>
    <p:sldId id="436" r:id="rId9"/>
    <p:sldId id="598" r:id="rId10"/>
    <p:sldId id="638" r:id="rId11"/>
    <p:sldId id="610" r:id="rId12"/>
    <p:sldId id="594" r:id="rId13"/>
    <p:sldId id="611" r:id="rId14"/>
    <p:sldId id="639" r:id="rId15"/>
    <p:sldId id="579" r:id="rId16"/>
    <p:sldId id="612" r:id="rId17"/>
    <p:sldId id="597" r:id="rId18"/>
    <p:sldId id="601" r:id="rId19"/>
    <p:sldId id="602" r:id="rId20"/>
    <p:sldId id="603" r:id="rId21"/>
  </p:sldIdLst>
  <p:sldSz cx="9144000" cy="6858000" type="screen4x3"/>
  <p:notesSz cx="6858000" cy="9144000"/>
  <p:embeddedFontLst>
    <p:embeddedFont>
      <p:font typeface="Calibri" panose="020F0502020204030204" pitchFamily="34" charset="0"/>
      <p:regular r:id="rId24"/>
      <p:bold r:id="rId25"/>
      <p:italic r:id="rId26"/>
      <p:boldItalic r:id="rId27"/>
    </p:embeddedFont>
    <p:embeddedFont>
      <p:font typeface="Cambria Math" panose="02040503050406030204" pitchFamily="18" charset="0"/>
      <p:regular r:id="rId28"/>
    </p:embeddedFont>
    <p:embeddedFont>
      <p:font typeface="黑体" panose="02010609060101010101" pitchFamily="49" charset="-122"/>
      <p:regular r:id="rId29"/>
    </p:embeddedFont>
    <p:embeddedFont>
      <p:font typeface="微软雅黑" panose="020B0503020204020204" pitchFamily="34" charset="-122"/>
      <p:regular r:id="rId30"/>
      <p:bold r:id="rId31"/>
    </p:embeddedFont>
  </p:embeddedFontLst>
  <p:defaultTextStyle>
    <a:defPPr>
      <a:defRPr lang="zh-CN"/>
    </a:defPPr>
    <a:lvl1pPr marL="0" lvl="0" indent="0" algn="l" defTabSz="914400" eaLnBrk="1" fontAlgn="base" latinLnBrk="0" hangingPunct="1">
      <a:lnSpc>
        <a:spcPct val="100000"/>
      </a:lnSpc>
      <a:spcBef>
        <a:spcPct val="0"/>
      </a:spcBef>
      <a:spcAft>
        <a:spcPct val="0"/>
      </a:spcAft>
      <a:buFont typeface="Arial" panose="02080604020202020204" pitchFamily="34" charset="0"/>
      <a:defRPr kern="1200" baseline="0">
        <a:solidFill>
          <a:schemeClr val="tx1"/>
        </a:solidFill>
        <a:ea typeface="宋体" pitchFamily="2" charset="-122"/>
        <a:cs typeface="+mn-cs"/>
      </a:defRPr>
    </a:lvl1pPr>
    <a:lvl2pPr marL="457200" lvl="1" indent="0" algn="l" defTabSz="914400" eaLnBrk="1" fontAlgn="base" latinLnBrk="0" hangingPunct="1">
      <a:lnSpc>
        <a:spcPct val="100000"/>
      </a:lnSpc>
      <a:spcBef>
        <a:spcPct val="0"/>
      </a:spcBef>
      <a:spcAft>
        <a:spcPct val="0"/>
      </a:spcAft>
      <a:buFont typeface="Arial" panose="02080604020202020204" pitchFamily="34" charset="0"/>
      <a:defRPr sz="1800" kern="1200" baseline="0">
        <a:solidFill>
          <a:schemeClr val="tx1"/>
        </a:solidFill>
        <a:ea typeface="宋体"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80604020202020204" pitchFamily="34" charset="0"/>
      <a:defRPr sz="1800" kern="1200" baseline="0">
        <a:solidFill>
          <a:schemeClr val="tx1"/>
        </a:solidFill>
        <a:ea typeface="宋体"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80604020202020204" pitchFamily="34" charset="0"/>
      <a:defRPr sz="1800" kern="1200" baseline="0">
        <a:solidFill>
          <a:schemeClr val="tx1"/>
        </a:solidFill>
        <a:ea typeface="宋体"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80604020202020204" pitchFamily="34" charset="0"/>
      <a:defRPr sz="1800" kern="1200" baseline="0">
        <a:solidFill>
          <a:schemeClr val="tx1"/>
        </a:solidFill>
        <a:ea typeface="宋体"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80604020202020204" pitchFamily="34" charset="0"/>
      <a:defRPr sz="1800" kern="1200" baseline="0">
        <a:solidFill>
          <a:schemeClr val="tx1"/>
        </a:solidFill>
        <a:ea typeface="宋体"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80604020202020204" pitchFamily="34" charset="0"/>
      <a:defRPr sz="1800" kern="1200" baseline="0">
        <a:solidFill>
          <a:schemeClr val="tx1"/>
        </a:solidFill>
        <a:ea typeface="宋体"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80604020202020204" pitchFamily="34" charset="0"/>
      <a:defRPr sz="1800" kern="1200" baseline="0">
        <a:solidFill>
          <a:schemeClr val="tx1"/>
        </a:solidFill>
        <a:ea typeface="宋体"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80604020202020204" pitchFamily="34" charset="0"/>
      <a:defRPr sz="1800" kern="1200" baseline="0">
        <a:solidFill>
          <a:schemeClr val="tx1"/>
        </a:solidFill>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2F67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07" d="100"/>
          <a:sy n="107" d="100"/>
        </p:scale>
        <p:origin x="1734" y="102"/>
      </p:cViewPr>
      <p:guideLst>
        <p:guide orient="horz" pos="2160"/>
        <p:guide pos="2880"/>
      </p:guideLst>
    </p:cSldViewPr>
  </p:slideViewPr>
  <p:notesTextViewPr>
    <p:cViewPr>
      <p:scale>
        <a:sx n="1" d="1"/>
        <a:sy n="1" d="1"/>
      </p:scale>
      <p:origin x="0" y="0"/>
    </p:cViewPr>
  </p:notesTextViewPr>
  <p:sorterViewPr>
    <p:cViewPr>
      <p:scale>
        <a:sx n="140" d="100"/>
        <a:sy n="140" d="100"/>
      </p:scale>
      <p:origin x="0" y="0"/>
    </p:cViewPr>
  </p:sorter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2022/4/3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2050" name="页眉占位符 1"/>
          <p:cNvSpPr>
            <a:spLocks noGrp="1"/>
          </p:cNvSpPr>
          <p:nvPr>
            <p:ph type="hdr" sz="quarter"/>
          </p:nvPr>
        </p:nvSpPr>
        <p:spPr>
          <a:xfrm>
            <a:off x="0" y="0"/>
            <a:ext cx="2971800" cy="457200"/>
          </a:xfrm>
          <a:prstGeom prst="rect">
            <a:avLst/>
          </a:prstGeom>
          <a:noFill/>
          <a:ln w="9525">
            <a:noFill/>
          </a:ln>
        </p:spPr>
        <p:txBody>
          <a:bodyPr vert="horz"/>
          <a:lstStyle/>
          <a:p>
            <a:pPr lvl="0" algn="l"/>
            <a:endParaRPr sz="1200">
              <a:ea typeface="宋体" pitchFamily="2" charset="-122"/>
            </a:endParaRPr>
          </a:p>
        </p:txBody>
      </p:sp>
      <p:sp>
        <p:nvSpPr>
          <p:cNvPr id="2051" name="日期占位符 2"/>
          <p:cNvSpPr>
            <a:spLocks noGrp="1"/>
          </p:cNvSpPr>
          <p:nvPr>
            <p:ph type="dt" idx="1"/>
          </p:nvPr>
        </p:nvSpPr>
        <p:spPr>
          <a:xfrm>
            <a:off x="3884613" y="0"/>
            <a:ext cx="2971800" cy="457200"/>
          </a:xfrm>
          <a:prstGeom prst="rect">
            <a:avLst/>
          </a:prstGeom>
          <a:noFill/>
          <a:ln w="9525">
            <a:noFill/>
          </a:ln>
        </p:spPr>
        <p:txBody>
          <a:bodyPr vert="horz"/>
          <a:lstStyle/>
          <a:p>
            <a:pPr lvl="0" algn="r"/>
            <a:fld id="{BB962C8B-B14F-4D97-AF65-F5344CB8AC3E}" type="datetime1">
              <a:rPr lang="zh-CN" altLang="en-US" dirty="0">
                <a:ea typeface="宋体" pitchFamily="2" charset="-122"/>
              </a:rPr>
              <a:t>2022/4/3</a:t>
            </a:fld>
            <a:endParaRPr lang="zh-CN" altLang="en-US" sz="1200" dirty="0">
              <a:ea typeface="宋体" pitchFamily="2" charset="-122"/>
            </a:endParaRPr>
          </a:p>
        </p:txBody>
      </p:sp>
      <p:sp>
        <p:nvSpPr>
          <p:cNvPr id="2052" name="幻灯片图像占位符 3"/>
          <p:cNvSpPr>
            <a:spLocks noGrp="1" noRot="1" noChangeAspect="1"/>
          </p:cNvSpPr>
          <p:nvPr>
            <p:ph type="sldImg" idx="2"/>
          </p:nvPr>
        </p:nvSpPr>
        <p:spPr>
          <a:xfrm>
            <a:off x="1143000" y="685800"/>
            <a:ext cx="4572000" cy="3429000"/>
          </a:xfrm>
          <a:prstGeom prst="rect">
            <a:avLst/>
          </a:prstGeom>
          <a:noFill/>
          <a:ln w="9525">
            <a:noFill/>
          </a:ln>
        </p:spPr>
      </p:sp>
      <p:sp>
        <p:nvSpPr>
          <p:cNvPr id="2053" name="备注占位符 4"/>
          <p:cNvSpPr>
            <a:spLocks noGrp="1" noRot="1" noChangeAspect="1"/>
          </p:cNvSpPr>
          <p:nvPr/>
        </p:nvSpPr>
        <p:spPr>
          <a:xfrm>
            <a:off x="685800" y="4343400"/>
            <a:ext cx="5486400" cy="4114800"/>
          </a:xfrm>
          <a:prstGeom prst="rect">
            <a:avLst/>
          </a:prstGeom>
          <a:noFill/>
          <a:ln w="9525">
            <a:noFill/>
          </a:ln>
        </p:spPr>
        <p:txBody>
          <a:bodyPr vert="horz" anchor="ct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4" name="页脚占位符 5"/>
          <p:cNvSpPr>
            <a:spLocks noGrp="1"/>
          </p:cNvSpPr>
          <p:nvPr>
            <p:ph type="ftr" sz="quarter" idx="4"/>
          </p:nvPr>
        </p:nvSpPr>
        <p:spPr>
          <a:xfrm>
            <a:off x="0" y="8685213"/>
            <a:ext cx="2971800" cy="457200"/>
          </a:xfrm>
          <a:prstGeom prst="rect">
            <a:avLst/>
          </a:prstGeom>
          <a:noFill/>
          <a:ln w="9525">
            <a:noFill/>
          </a:ln>
        </p:spPr>
        <p:txBody>
          <a:bodyPr vert="horz" anchor="b"/>
          <a:lstStyle/>
          <a:p>
            <a:pPr lvl="0" algn="l"/>
            <a:endParaRPr sz="1200">
              <a:ea typeface="宋体" pitchFamily="2" charset="-122"/>
            </a:endParaRPr>
          </a:p>
        </p:txBody>
      </p:sp>
      <p:sp>
        <p:nvSpPr>
          <p:cNvPr id="2055" name="灯片编号占位符 6"/>
          <p:cNvSpPr>
            <a:spLocks noGrp="1"/>
          </p:cNvSpPr>
          <p:nvPr>
            <p:ph type="sldNum" sz="quarter" idx="5"/>
          </p:nvPr>
        </p:nvSpPr>
        <p:spPr>
          <a:xfrm>
            <a:off x="3884613" y="8685213"/>
            <a:ext cx="2971800" cy="457200"/>
          </a:xfrm>
          <a:prstGeom prst="rect">
            <a:avLst/>
          </a:prstGeom>
          <a:noFill/>
          <a:ln w="9525">
            <a:noFill/>
          </a:ln>
        </p:spPr>
        <p:txBody>
          <a:bodyPr vert="horz" anchor="b"/>
          <a:lstStyle/>
          <a:p>
            <a:pPr lvl="0" algn="r"/>
            <a:fld id="{9A0DB2DC-4C9A-4742-B13C-FB6460FD3503}" type="slidenum">
              <a:rPr lang="zh-CN" altLang="en-US" dirty="0">
                <a:ea typeface="宋体" pitchFamily="2" charset="-122"/>
              </a:rPr>
              <a:t>‹#›</a:t>
            </a:fld>
            <a:endParaRPr lang="zh-CN" altLang="en-US" sz="1200" dirty="0">
              <a:ea typeface="宋体" pitchFamily="2" charset="-122"/>
            </a:endParaRPr>
          </a:p>
        </p:txBody>
      </p:sp>
    </p:spTree>
  </p:cSld>
  <p:clrMap bg1="lt1" tx1="dk1" bg2="lt2" tx2="dk2" accent1="accent1" accent2="accent2" accent3="accent3" accent4="accent4" accent5="accent5" accent6="accent6" hlink="hlink" folHlink="folHlink"/>
  <p:hf hdr="0" ftr="0" dt="0"/>
  <p:notesStyle>
    <a:lvl1pPr lvl="0" defTabSz="0" fontAlgn="base">
      <a:defRPr sz="1200" kern="1200"/>
    </a:lvl1pPr>
    <a:lvl2pPr marL="0" lvl="1" indent="0" defTabSz="0" fontAlgn="base">
      <a:defRPr sz="1200" kern="1200"/>
    </a:lvl2pPr>
    <a:lvl3pPr marL="0" lvl="2" indent="0" defTabSz="0" fontAlgn="base">
      <a:defRPr sz="1200" kern="1200"/>
    </a:lvl3pPr>
    <a:lvl4pPr marL="0" lvl="3" indent="0" defTabSz="0" fontAlgn="base">
      <a:defRPr sz="1200" kern="1200"/>
    </a:lvl4pPr>
    <a:lvl5pPr marL="0" lvl="4" indent="0" defTabSz="0" fontAlgn="base">
      <a:defRPr sz="1200" kern="1200"/>
    </a:lvl5pPr>
    <a:lvl6pPr marL="2286000" lvl="5" indent="0" defTabSz="0" fontAlgn="base">
      <a:defRPr sz="1200" kern="1200"/>
    </a:lvl6pPr>
    <a:lvl7pPr marL="2743200" lvl="6" indent="0" defTabSz="0" fontAlgn="base">
      <a:defRPr sz="1200" kern="1200"/>
    </a:lvl7pPr>
    <a:lvl8pPr marL="3200400" lvl="7" indent="0" defTabSz="0" fontAlgn="base">
      <a:defRPr sz="1200" kern="1200"/>
    </a:lvl8pPr>
    <a:lvl9pPr marL="3657600" lvl="8" indent="0" defTabSz="0" fontAlgn="base">
      <a:defRPr sz="1200" kern="1200"/>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zh-CN" altLang="en-US" dirty="0">
                <a:ea typeface="宋体" pitchFamily="2" charset="-122"/>
              </a:rPr>
              <a:t>1</a:t>
            </a:fld>
            <a:endParaRPr lang="zh-CN" altLang="en-US" sz="1200" dirty="0">
              <a:ea typeface="宋体"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r>
              <a:rPr lang="zh-CN" altLang="en-US"/>
              <a:t>错别字</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zh-CN" altLang="en-US" dirty="0">
                <a:ea typeface="宋体" pitchFamily="2" charset="-122"/>
              </a:rPr>
              <a:t>12</a:t>
            </a:fld>
            <a:endParaRPr lang="zh-CN" altLang="en-US" sz="1200" dirty="0">
              <a:ea typeface="宋体"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endParaRPr lang="zh-CN" altLang="en-US" kern="1200" baseline="0" dirty="0">
              <a:solidFill>
                <a:schemeClr val="tx1"/>
              </a:solidFill>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zh-CN" altLang="en-US" dirty="0">
                <a:ea typeface="宋体" pitchFamily="2" charset="-122"/>
              </a:rPr>
              <a:t>13</a:t>
            </a:fld>
            <a:endParaRPr lang="zh-CN" altLang="en-US" sz="1200" dirty="0">
              <a:ea typeface="宋体"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endParaRPr lang="zh-CN" altLang="en-US" kern="1200" baseline="0" dirty="0">
              <a:solidFill>
                <a:schemeClr val="tx1"/>
              </a:solidFill>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zh-CN" altLang="en-US" dirty="0">
                <a:ea typeface="宋体" pitchFamily="2" charset="-122"/>
              </a:rPr>
              <a:t>14</a:t>
            </a:fld>
            <a:endParaRPr lang="zh-CN" altLang="en-US" sz="1200" dirty="0">
              <a:ea typeface="宋体"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r>
              <a:rPr lang="zh-CN" altLang="en-US"/>
              <a:t>加经验公式</a:t>
            </a:r>
          </a:p>
        </p:txBody>
      </p:sp>
    </p:spTree>
    <p:extLst>
      <p:ext uri="{BB962C8B-B14F-4D97-AF65-F5344CB8AC3E}">
        <p14:creationId xmlns:p14="http://schemas.microsoft.com/office/powerpoint/2010/main" val="3470637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zh-CN" altLang="en-US" dirty="0">
                <a:ea typeface="宋体" pitchFamily="2" charset="-122"/>
              </a:rPr>
              <a:t>15</a:t>
            </a:fld>
            <a:endParaRPr lang="zh-CN" altLang="en-US" sz="1200" dirty="0">
              <a:ea typeface="宋体"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r>
              <a:rPr lang="zh-CN" altLang="en-US"/>
              <a:t>加经验公式</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zh-CN" altLang="en-US" dirty="0">
                <a:ea typeface="宋体" pitchFamily="2" charset="-122"/>
              </a:rPr>
              <a:t>16</a:t>
            </a:fld>
            <a:endParaRPr lang="zh-CN" altLang="en-US" sz="1200" dirty="0">
              <a:ea typeface="宋体"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zh-CN" altLang="en-US" dirty="0">
                <a:ea typeface="宋体" pitchFamily="2" charset="-122"/>
              </a:rPr>
              <a:t>17</a:t>
            </a:fld>
            <a:endParaRPr lang="zh-CN" altLang="en-US" sz="1200" dirty="0">
              <a:ea typeface="宋体"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zh-CN" altLang="en-US" dirty="0">
                <a:ea typeface="宋体" pitchFamily="2" charset="-122"/>
              </a:rPr>
              <a:t>18</a:t>
            </a:fld>
            <a:endParaRPr lang="zh-CN" altLang="en-US" sz="1200" dirty="0">
              <a:ea typeface="宋体"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r>
              <a:rPr lang="zh-CN" altLang="en-US"/>
              <a:t>不做公式修正</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zh-CN" altLang="en-US" dirty="0">
                <a:ea typeface="宋体" pitchFamily="2" charset="-122"/>
              </a:rPr>
              <a:t>19</a:t>
            </a:fld>
            <a:endParaRPr lang="zh-CN" altLang="en-US" sz="1200" dirty="0">
              <a:ea typeface="宋体"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mtClean="0">
                <a:ea typeface="宋体" pitchFamily="2" charset="-122"/>
              </a:rPr>
              <a:t>3</a:t>
            </a:fld>
            <a:endParaRPr lang="zh-CN" altLang="en-US" sz="1200" dirty="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mtClean="0">
                <a:ea typeface="宋体" pitchFamily="2" charset="-122"/>
              </a:rPr>
              <a:t>4</a:t>
            </a:fld>
            <a:endParaRPr lang="zh-CN" altLang="en-US" sz="1200" dirty="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公式</a:t>
            </a:r>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mtClean="0">
                <a:ea typeface="宋体" pitchFamily="2" charset="-122"/>
              </a:rPr>
              <a:t>5</a:t>
            </a:fld>
            <a:endParaRPr lang="zh-CN" altLang="en-US" sz="1200" dirty="0">
              <a:ea typeface="宋体"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ea typeface="宋体" charset="0"/>
              </a:rPr>
              <a:t>图片</a:t>
            </a:r>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mtClean="0">
                <a:ea typeface="宋体" pitchFamily="2" charset="-122"/>
              </a:rPr>
              <a:t>6</a:t>
            </a:fld>
            <a:endParaRPr lang="zh-CN" altLang="en-US" sz="1200" dirty="0">
              <a:ea typeface="宋体"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zh-CN" altLang="en-US" dirty="0">
                <a:ea typeface="宋体" pitchFamily="2" charset="-122"/>
              </a:rPr>
              <a:t>8</a:t>
            </a:fld>
            <a:endParaRPr lang="zh-CN" altLang="en-US" sz="1200" dirty="0">
              <a:ea typeface="宋体"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zh-CN" altLang="en-US" dirty="0">
                <a:ea typeface="宋体" pitchFamily="2" charset="-122"/>
              </a:rPr>
              <a:t>9</a:t>
            </a:fld>
            <a:endParaRPr lang="zh-CN" altLang="en-US" sz="1200" dirty="0">
              <a:ea typeface="宋体"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zh-CN" altLang="en-US" dirty="0">
                <a:ea typeface="宋体" pitchFamily="2" charset="-122"/>
              </a:rPr>
              <a:t>10</a:t>
            </a:fld>
            <a:endParaRPr lang="zh-CN" altLang="en-US" sz="1200" dirty="0">
              <a:ea typeface="宋体"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r>
              <a:rPr lang="en-US" altLang="zh-CN"/>
              <a:t>mu</a:t>
            </a:r>
          </a:p>
        </p:txBody>
      </p:sp>
    </p:spTree>
    <p:extLst>
      <p:ext uri="{BB962C8B-B14F-4D97-AF65-F5344CB8AC3E}">
        <p14:creationId xmlns:p14="http://schemas.microsoft.com/office/powerpoint/2010/main" val="3493564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zh-CN" altLang="en-US" dirty="0">
                <a:ea typeface="宋体" pitchFamily="2" charset="-122"/>
              </a:rPr>
              <a:t>11</a:t>
            </a:fld>
            <a:endParaRPr lang="zh-CN" altLang="en-US" sz="1200" dirty="0">
              <a:ea typeface="宋体"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r>
              <a:rPr lang="en-US" altLang="zh-CN"/>
              <a:t>mu</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fld id="{ECFBD0F6-DE4A-44BD-A56C-312C305E099B}" type="datetime1">
              <a:rPr lang="zh-CN" altLang="en-US" smtClean="0"/>
              <a:t>2022/4/3</a:t>
            </a:fld>
            <a:endParaRPr lang="zh-CN" altLang="en-US" dirty="0">
              <a:ea typeface="宋体" pitchFamily="2" charset="-122"/>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itchFamily="2"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fld id="{909AFE06-038F-40FC-A67B-71F5473B654B}" type="datetime1">
              <a:rPr lang="zh-CN" altLang="en-US" smtClean="0"/>
              <a:t>2022/4/3</a:t>
            </a:fld>
            <a:endParaRPr lang="zh-CN" altLang="en-US" dirty="0">
              <a:ea typeface="宋体" pitchFamily="2" charset="-122"/>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itchFamily="2"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fld id="{96E21BDA-F13A-4468-8B93-DC7BA7C7DA28}" type="datetime1">
              <a:rPr lang="zh-CN" altLang="en-US" smtClean="0"/>
              <a:t>2022/4/3</a:t>
            </a:fld>
            <a:endParaRPr lang="zh-CN" altLang="en-US" dirty="0">
              <a:ea typeface="宋体" pitchFamily="2" charset="-122"/>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itchFamily="2"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fld id="{1D7A4912-CEF0-4010-B9FC-02E86A8AE832}" type="datetime1">
              <a:rPr lang="zh-CN" altLang="en-US" smtClean="0"/>
              <a:t>2022/4/3</a:t>
            </a:fld>
            <a:endParaRPr lang="zh-CN" altLang="en-US" dirty="0">
              <a:ea typeface="宋体" pitchFamily="2" charset="-122"/>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itchFamily="2"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fld id="{7211EB06-3C34-4C53-8306-8BF825754F38}" type="datetime1">
              <a:rPr lang="zh-CN" altLang="en-US" smtClean="0"/>
              <a:t>2022/4/3</a:t>
            </a:fld>
            <a:endParaRPr lang="zh-CN" altLang="en-US" dirty="0">
              <a:ea typeface="宋体" pitchFamily="2" charset="-122"/>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itchFamily="2"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fld id="{64F75774-2605-4309-8924-AF33E6106153}" type="datetime1">
              <a:rPr lang="zh-CN" altLang="en-US" smtClean="0"/>
              <a:t>2022/4/3</a:t>
            </a:fld>
            <a:endParaRPr lang="zh-CN" altLang="en-US" dirty="0">
              <a:ea typeface="宋体" pitchFamily="2" charset="-122"/>
            </a:endParaRPr>
          </a:p>
        </p:txBody>
      </p:sp>
      <p:sp>
        <p:nvSpPr>
          <p:cNvPr id="6" name="页脚占位符 5"/>
          <p:cNvSpPr>
            <a:spLocks noGrp="1"/>
          </p:cNvSpPr>
          <p:nvPr>
            <p:ph type="ftr" sz="quarter" idx="11"/>
          </p:nvPr>
        </p:nvSpPr>
        <p:spPr/>
        <p:txBody>
          <a:bodyPr/>
          <a:lstStyle/>
          <a:p>
            <a:pPr lvl="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itchFamily="2"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fld id="{AF7DAFD5-0A3C-452B-968A-5E292B871356}" type="datetime1">
              <a:rPr lang="zh-CN" altLang="en-US" smtClean="0"/>
              <a:t>2022/4/3</a:t>
            </a:fld>
            <a:endParaRPr lang="zh-CN" altLang="en-US" dirty="0">
              <a:ea typeface="宋体" pitchFamily="2" charset="-122"/>
            </a:endParaRPr>
          </a:p>
        </p:txBody>
      </p:sp>
      <p:sp>
        <p:nvSpPr>
          <p:cNvPr id="8" name="页脚占位符 7"/>
          <p:cNvSpPr>
            <a:spLocks noGrp="1"/>
          </p:cNvSpPr>
          <p:nvPr>
            <p:ph type="ftr" sz="quarter" idx="11"/>
          </p:nvPr>
        </p:nvSpPr>
        <p:spPr/>
        <p:txBody>
          <a:bodyPr/>
          <a:lstStyle/>
          <a:p>
            <a:pPr lvl="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itchFamily="2"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fld id="{3F345979-FD8E-4D00-AB13-597036F59EE8}" type="datetime1">
              <a:rPr lang="zh-CN" altLang="en-US" smtClean="0"/>
              <a:t>2022/4/3</a:t>
            </a:fld>
            <a:endParaRPr lang="zh-CN" altLang="en-US" dirty="0">
              <a:ea typeface="宋体" pitchFamily="2" charset="-122"/>
            </a:endParaRPr>
          </a:p>
        </p:txBody>
      </p:sp>
      <p:sp>
        <p:nvSpPr>
          <p:cNvPr id="4" name="页脚占位符 3"/>
          <p:cNvSpPr>
            <a:spLocks noGrp="1"/>
          </p:cNvSpPr>
          <p:nvPr>
            <p:ph type="ftr" sz="quarter" idx="11"/>
          </p:nvPr>
        </p:nvSpPr>
        <p:spPr/>
        <p:txBody>
          <a:bodyPr/>
          <a:lstStyle/>
          <a:p>
            <a:pPr lvl="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itchFamily="2"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fld id="{E1FCA5C1-1899-4F05-AF33-5953C1027884}" type="datetime1">
              <a:rPr lang="zh-CN" altLang="en-US" smtClean="0"/>
              <a:t>2022/4/3</a:t>
            </a:fld>
            <a:endParaRPr lang="zh-CN" altLang="en-US" dirty="0">
              <a:ea typeface="宋体" pitchFamily="2" charset="-122"/>
            </a:endParaRPr>
          </a:p>
        </p:txBody>
      </p:sp>
      <p:sp>
        <p:nvSpPr>
          <p:cNvPr id="3" name="页脚占位符 2"/>
          <p:cNvSpPr>
            <a:spLocks noGrp="1"/>
          </p:cNvSpPr>
          <p:nvPr>
            <p:ph type="ftr" sz="quarter" idx="11"/>
          </p:nvPr>
        </p:nvSpPr>
        <p:spPr/>
        <p:txBody>
          <a:bodyPr/>
          <a:lstStyle/>
          <a:p>
            <a:pPr lvl="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itchFamily="2"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fld id="{571B3B91-52C8-4949-8CB9-04F0E4CC6E05}" type="datetime1">
              <a:rPr lang="zh-CN" altLang="en-US" smtClean="0"/>
              <a:t>2022/4/3</a:t>
            </a:fld>
            <a:endParaRPr lang="zh-CN" altLang="en-US" dirty="0">
              <a:ea typeface="宋体" pitchFamily="2" charset="-122"/>
            </a:endParaRPr>
          </a:p>
        </p:txBody>
      </p:sp>
      <p:sp>
        <p:nvSpPr>
          <p:cNvPr id="6" name="页脚占位符 5"/>
          <p:cNvSpPr>
            <a:spLocks noGrp="1"/>
          </p:cNvSpPr>
          <p:nvPr>
            <p:ph type="ftr" sz="quarter" idx="11"/>
          </p:nvPr>
        </p:nvSpPr>
        <p:spPr/>
        <p:txBody>
          <a:bodyPr/>
          <a:lstStyle/>
          <a:p>
            <a:pPr lvl="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itchFamily="2"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fld id="{C1FF3CAD-3198-4E33-B980-A831F5FC731E}" type="datetime1">
              <a:rPr lang="zh-CN" altLang="en-US" smtClean="0"/>
              <a:t>2022/4/3</a:t>
            </a:fld>
            <a:endParaRPr lang="zh-CN" altLang="en-US" dirty="0">
              <a:ea typeface="宋体" pitchFamily="2" charset="-122"/>
            </a:endParaRPr>
          </a:p>
        </p:txBody>
      </p:sp>
      <p:sp>
        <p:nvSpPr>
          <p:cNvPr id="6" name="页脚占位符 5"/>
          <p:cNvSpPr>
            <a:spLocks noGrp="1"/>
          </p:cNvSpPr>
          <p:nvPr>
            <p:ph type="ftr" sz="quarter" idx="11"/>
          </p:nvPr>
        </p:nvSpPr>
        <p:spPr/>
        <p:txBody>
          <a:bodyPr/>
          <a:lstStyle/>
          <a:p>
            <a:pPr lvl="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itchFamily="2"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vert="horz" anchor="ctr">
            <a:normAutofit/>
          </a:bodyPr>
          <a:lstStyle/>
          <a:p>
            <a:pPr lvl="0"/>
            <a:r>
              <a:rPr lang="zh-CN" altLang="en-US"/>
              <a:t>单击此处编辑母版标题样式</a:t>
            </a:r>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vert="horz">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457200" y="6356350"/>
            <a:ext cx="2133600" cy="365125"/>
          </a:xfrm>
          <a:prstGeom prst="rect">
            <a:avLst/>
          </a:prstGeom>
          <a:noFill/>
          <a:ln w="9525">
            <a:noFill/>
          </a:ln>
        </p:spPr>
        <p:txBody>
          <a:bodyPr vert="horz" anchor="ctr"/>
          <a:lstStyle>
            <a:lvl1pPr algn="l">
              <a:defRPr sz="1200">
                <a:solidFill>
                  <a:srgbClr val="898989"/>
                </a:solidFill>
                <a:ea typeface="宋体" pitchFamily="2" charset="-122"/>
              </a:defRPr>
            </a:lvl1pPr>
          </a:lstStyle>
          <a:p>
            <a:pPr lvl="0"/>
            <a:fld id="{B698A453-3F3F-4BC8-BB4A-E3BD0AFB2DB7}" type="datetime1">
              <a:rPr lang="zh-CN" altLang="en-US" smtClean="0"/>
              <a:t>2022/4/3</a:t>
            </a:fld>
            <a:endParaRPr lang="zh-CN" altLang="en-US" dirty="0">
              <a:ea typeface="宋体" pitchFamily="2" charset="-122"/>
            </a:endParaRPr>
          </a:p>
        </p:txBody>
      </p:sp>
      <p:sp>
        <p:nvSpPr>
          <p:cNvPr id="1029" name="页脚占位符 4"/>
          <p:cNvSpPr>
            <a:spLocks noGrp="1"/>
          </p:cNvSpPr>
          <p:nvPr>
            <p:ph type="ftr" sz="quarter" idx="3"/>
          </p:nvPr>
        </p:nvSpPr>
        <p:spPr>
          <a:xfrm>
            <a:off x="3124200" y="6356350"/>
            <a:ext cx="2895600" cy="365125"/>
          </a:xfrm>
          <a:prstGeom prst="rect">
            <a:avLst/>
          </a:prstGeom>
          <a:noFill/>
          <a:ln w="9525">
            <a:noFill/>
          </a:ln>
        </p:spPr>
        <p:txBody>
          <a:bodyPr vert="horz" anchor="ctr"/>
          <a:lstStyle>
            <a:lvl1pPr algn="ctr">
              <a:defRPr sz="1200">
                <a:solidFill>
                  <a:srgbClr val="898989"/>
                </a:solidFill>
                <a:ea typeface="宋体" pitchFamily="2" charset="-122"/>
              </a:defRPr>
            </a:lvl1pPr>
          </a:lstStyle>
          <a:p>
            <a:pPr lvl="0"/>
            <a:endParaRPr/>
          </a:p>
        </p:txBody>
      </p:sp>
      <p:sp>
        <p:nvSpPr>
          <p:cNvPr id="1030" name="灯片编号占位符 5"/>
          <p:cNvSpPr>
            <a:spLocks noGrp="1"/>
          </p:cNvSpPr>
          <p:nvPr>
            <p:ph type="sldNum" sz="quarter" idx="4"/>
          </p:nvPr>
        </p:nvSpPr>
        <p:spPr>
          <a:xfrm>
            <a:off x="6553200" y="6356350"/>
            <a:ext cx="2133600" cy="365125"/>
          </a:xfrm>
          <a:prstGeom prst="rect">
            <a:avLst/>
          </a:prstGeom>
          <a:noFill/>
          <a:ln w="9525">
            <a:noFill/>
          </a:ln>
        </p:spPr>
        <p:txBody>
          <a:bodyPr vert="horz" anchor="ctr"/>
          <a:lstStyle>
            <a:lvl1pPr algn="r">
              <a:defRPr sz="1200">
                <a:solidFill>
                  <a:srgbClr val="898989"/>
                </a:solidFill>
                <a:ea typeface="宋体" pitchFamily="2" charset="-122"/>
              </a:defRPr>
            </a:lvl1pPr>
          </a:lstStyle>
          <a:p>
            <a:pPr lvl="0"/>
            <a:fld id="{9A0DB2DC-4C9A-4742-B13C-FB6460FD3503}" type="slidenum">
              <a:rPr lang="zh-CN" altLang="en-US" dirty="0"/>
              <a:t>‹#›</a:t>
            </a:fld>
            <a:endParaRPr lang="zh-CN" altLang="en-US" dirty="0">
              <a:ea typeface="宋体"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hf hdr="0" ftr="0" dt="0"/>
  <p:txStyles>
    <p:titleStyle>
      <a:lvl1pPr marL="914400" lvl="0" indent="-914400" algn="ctr" eaLnBrk="1" latinLnBrk="0" hangingPunct="1">
        <a:lnSpc>
          <a:spcPct val="100000"/>
        </a:lnSpc>
        <a:spcBef>
          <a:spcPct val="0"/>
        </a:spcBef>
        <a:buNone/>
        <a:defRPr sz="4400" kern="1200">
          <a:solidFill>
            <a:schemeClr val="tx1"/>
          </a:solidFill>
          <a:latin typeface="+mj-lt"/>
          <a:ea typeface="+mj-ea"/>
          <a:cs typeface="+mj-cs"/>
          <a:sym typeface="Calibri" panose="020F0502020204030204" charset="0"/>
        </a:defRPr>
      </a:lvl1pPr>
    </p:titleStyle>
    <p:bodyStyle>
      <a:lvl1pPr marL="342900" lvl="0" indent="-342900" algn="l" defTabSz="914400" eaLnBrk="1" fontAlgn="base" latinLnBrk="0" hangingPunct="1">
        <a:lnSpc>
          <a:spcPct val="100000"/>
        </a:lnSpc>
        <a:spcBef>
          <a:spcPct val="20000"/>
        </a:spcBef>
        <a:buFont typeface="Arial" panose="02080604020202020204" pitchFamily="34" charset="0"/>
        <a:buChar char="•"/>
        <a:defRPr sz="3200" kern="1200">
          <a:solidFill>
            <a:schemeClr val="tx1"/>
          </a:solidFill>
          <a:latin typeface="+mn-lt"/>
          <a:ea typeface="+mn-ea"/>
          <a:cs typeface="+mn-cs"/>
          <a:sym typeface="Calibri" panose="020F0502020204030204" charset="0"/>
        </a:defRPr>
      </a:lvl1pPr>
      <a:lvl2pPr marL="742950" lvl="1" indent="-285750" algn="l" defTabSz="914400" eaLnBrk="1" fontAlgn="base" latinLnBrk="0" hangingPunct="1">
        <a:lnSpc>
          <a:spcPct val="100000"/>
        </a:lnSpc>
        <a:spcBef>
          <a:spcPct val="20000"/>
        </a:spcBef>
        <a:buFont typeface="Arial" panose="02080604020202020204" pitchFamily="34" charset="0"/>
        <a:buChar char="–"/>
        <a:defRPr sz="2800" kern="1200">
          <a:solidFill>
            <a:schemeClr val="tx1"/>
          </a:solidFill>
          <a:latin typeface="Calibri" panose="020F0502020204030204" charset="0"/>
          <a:ea typeface="宋体" pitchFamily="2" charset="-122"/>
          <a:cs typeface="+mn-cs"/>
          <a:sym typeface="Calibri" panose="020F0502020204030204" charset="0"/>
        </a:defRPr>
      </a:lvl2pPr>
      <a:lvl3pPr marL="1143000" lvl="2" indent="-228600" algn="l" defTabSz="914400" eaLnBrk="1" fontAlgn="base" latinLnBrk="0" hangingPunct="1">
        <a:lnSpc>
          <a:spcPct val="100000"/>
        </a:lnSpc>
        <a:spcBef>
          <a:spcPct val="20000"/>
        </a:spcBef>
        <a:buFont typeface="Arial" panose="02080604020202020204" pitchFamily="34" charset="0"/>
        <a:buChar char="•"/>
        <a:defRPr sz="2400" kern="1200">
          <a:solidFill>
            <a:schemeClr val="tx1"/>
          </a:solidFill>
          <a:latin typeface="Calibri" panose="020F0502020204030204" charset="0"/>
          <a:ea typeface="宋体" pitchFamily="2" charset="-122"/>
          <a:cs typeface="+mn-cs"/>
          <a:sym typeface="Calibri" panose="020F0502020204030204" charset="0"/>
        </a:defRPr>
      </a:lvl3pPr>
      <a:lvl4pPr marL="1600200" lvl="3"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4pPr>
      <a:lvl5pPr marL="2057400" lvl="4"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5pPr>
      <a:lvl6pPr marL="2514600" lvl="5"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6pPr>
      <a:lvl7pPr marL="2971800" lvl="6"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7pPr>
      <a:lvl8pPr marL="3429000" lvl="7"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8pPr>
      <a:lvl9pPr marL="3886200" lvl="8"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9pPr>
    </p:bodyStyle>
    <p:otherStyle>
      <a:lvl1pPr marL="0" lvl="0" indent="0" algn="l" defTabSz="914400" eaLnBrk="1" fontAlgn="base" latinLnBrk="0" hangingPunct="1">
        <a:lnSpc>
          <a:spcPct val="100000"/>
        </a:lnSpc>
        <a:spcBef>
          <a:spcPct val="0"/>
        </a:spcBef>
        <a:spcAft>
          <a:spcPct val="0"/>
        </a:spcAft>
        <a:buFont typeface="Arial" panose="0208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80604020202020204" pitchFamily="34" charset="0"/>
        <a:defRPr sz="1800" kern="1200" baseline="0">
          <a:solidFill>
            <a:schemeClr val="tx1"/>
          </a:solidFill>
          <a:ea typeface="宋体"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80604020202020204" pitchFamily="34" charset="0"/>
        <a:defRPr sz="1800" kern="1200" baseline="0">
          <a:solidFill>
            <a:schemeClr val="tx1"/>
          </a:solidFill>
          <a:ea typeface="宋体"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80604020202020204" pitchFamily="34" charset="0"/>
        <a:defRPr sz="1800" kern="1200" baseline="0">
          <a:solidFill>
            <a:schemeClr val="tx1"/>
          </a:solidFill>
          <a:ea typeface="宋体"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80604020202020204" pitchFamily="34" charset="0"/>
        <a:defRPr sz="1800" kern="1200" baseline="0">
          <a:solidFill>
            <a:schemeClr val="tx1"/>
          </a:solidFill>
          <a:ea typeface="宋体"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80604020202020204" pitchFamily="34" charset="0"/>
        <a:defRPr sz="1800" kern="1200" baseline="0">
          <a:solidFill>
            <a:schemeClr val="tx1"/>
          </a:solidFill>
          <a:ea typeface="宋体"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80604020202020204" pitchFamily="34" charset="0"/>
        <a:defRPr sz="1800" kern="1200" baseline="0">
          <a:solidFill>
            <a:schemeClr val="tx1"/>
          </a:solidFill>
          <a:ea typeface="宋体"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80604020202020204" pitchFamily="34" charset="0"/>
        <a:defRPr sz="1800" kern="1200" baseline="0">
          <a:solidFill>
            <a:schemeClr val="tx1"/>
          </a:solidFill>
          <a:ea typeface="宋体"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80604020202020204" pitchFamily="34" charset="0"/>
        <a:defRPr sz="1800" kern="1200" baseline="0">
          <a:solidFill>
            <a:schemeClr val="tx1"/>
          </a:solidFill>
          <a:ea typeface="宋体"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16.GIF"/></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7.sv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notesSlide" Target="../notesSlides/notesSlide3.xml"/><Relationship Id="rId7"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emf"/><Relationship Id="rId5" Type="http://schemas.openxmlformats.org/officeDocument/2006/relationships/oleObject" Target="../embeddings/oleObject1.bin"/><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notesSlide" Target="../notesSlides/notesSlide4.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文本框 2"/>
          <p:cNvSpPr txBox="1">
            <a:spLocks noChangeAspect="1"/>
          </p:cNvSpPr>
          <p:nvPr/>
        </p:nvSpPr>
        <p:spPr>
          <a:xfrm>
            <a:off x="0" y="2060575"/>
            <a:ext cx="9144000" cy="2160480"/>
          </a:xfrm>
          <a:prstGeom prst="rect">
            <a:avLst/>
          </a:prstGeom>
          <a:solidFill>
            <a:srgbClr val="E8E7E5"/>
          </a:solidFill>
        </p:spPr>
        <p:txBody>
          <a:bodyPr wrap="square" rtlCol="0" anchor="ctr">
            <a:noAutofit/>
          </a:bodyPr>
          <a:lstStyle/>
          <a:p>
            <a:pPr algn="ctr">
              <a:lnSpc>
                <a:spcPct val="150000"/>
              </a:lnSpc>
            </a:pPr>
            <a:r>
              <a:rPr lang="zh-CN" altLang="en-US" sz="4800" dirty="0">
                <a:solidFill>
                  <a:schemeClr val="tx2"/>
                </a:solidFill>
                <a:effectLst>
                  <a:outerShdw blurRad="38100" dist="38100" dir="2700000" algn="tl">
                    <a:srgbClr val="000000">
                      <a:alpha val="43137"/>
                    </a:srgbClr>
                  </a:outerShdw>
                </a:effectLst>
                <a:latin typeface="+mj-lt"/>
                <a:ea typeface="微软雅黑" panose="020B0503020204020204" pitchFamily="34" charset="-122"/>
                <a:cs typeface="Arial" panose="02080604020202020204" pitchFamily="34" charset="0"/>
              </a:rPr>
              <a:t>毕业论文中期检查报告</a:t>
            </a:r>
            <a:endParaRPr lang="en-US" altLang="zh-CN" sz="4800" dirty="0">
              <a:solidFill>
                <a:schemeClr val="tx2"/>
              </a:solidFill>
              <a:effectLst>
                <a:outerShdw blurRad="38100" dist="38100" dir="2700000" algn="tl">
                  <a:srgbClr val="000000">
                    <a:alpha val="43137"/>
                  </a:srgbClr>
                </a:outerShdw>
              </a:effectLst>
              <a:latin typeface="+mj-lt"/>
              <a:ea typeface="微软雅黑" panose="020B0503020204020204" pitchFamily="34" charset="-122"/>
              <a:cs typeface="Arial" panose="02080604020202020204" pitchFamily="34" charset="0"/>
            </a:endParaRPr>
          </a:p>
          <a:p>
            <a:pPr algn="ctr">
              <a:lnSpc>
                <a:spcPct val="150000"/>
              </a:lnSpc>
            </a:pPr>
            <a:r>
              <a:rPr lang="zh-CN" altLang="en-US" sz="2800" dirty="0">
                <a:solidFill>
                  <a:schemeClr val="tx2"/>
                </a:solidFill>
                <a:effectLst>
                  <a:outerShdw blurRad="38100" dist="38100" dir="2700000" algn="tl">
                    <a:srgbClr val="000000">
                      <a:alpha val="43137"/>
                    </a:srgbClr>
                  </a:outerShdw>
                </a:effectLst>
                <a:latin typeface="+mj-lt"/>
                <a:cs typeface="Arial" panose="02080604020202020204" pitchFamily="34" charset="0"/>
                <a:sym typeface="+mn-ea"/>
              </a:rPr>
              <a:t>利用</a:t>
            </a:r>
            <a:r>
              <a:rPr lang="en-US" altLang="zh-CN" sz="2800" dirty="0">
                <a:solidFill>
                  <a:schemeClr val="tx2"/>
                </a:solidFill>
                <a:effectLst>
                  <a:outerShdw blurRad="38100" dist="38100" dir="2700000" algn="tl">
                    <a:srgbClr val="000000">
                      <a:alpha val="43137"/>
                    </a:srgbClr>
                  </a:outerShdw>
                </a:effectLst>
                <a:latin typeface="+mj-lt"/>
                <a:cs typeface="Arial" panose="02080604020202020204" pitchFamily="34" charset="0"/>
                <a:sym typeface="+mn-ea"/>
              </a:rPr>
              <a:t>GEANT4</a:t>
            </a:r>
            <a:r>
              <a:rPr lang="zh-CN" altLang="en-US" sz="2800" dirty="0">
                <a:solidFill>
                  <a:schemeClr val="tx2"/>
                </a:solidFill>
                <a:effectLst>
                  <a:outerShdw blurRad="38100" dist="38100" dir="2700000" algn="tl">
                    <a:srgbClr val="000000">
                      <a:alpha val="43137"/>
                    </a:srgbClr>
                  </a:outerShdw>
                </a:effectLst>
                <a:latin typeface="+mj-lt"/>
                <a:cs typeface="Arial" panose="02080604020202020204" pitchFamily="34" charset="0"/>
                <a:sym typeface="+mn-ea"/>
              </a:rPr>
              <a:t>研究伽玛辐射在无限大介质中的累积因子</a:t>
            </a:r>
            <a:endParaRPr lang="en-US" altLang="zh-CN" sz="2800" dirty="0">
              <a:solidFill>
                <a:schemeClr val="tx2"/>
              </a:solidFill>
              <a:effectLst>
                <a:outerShdw blurRad="38100" dist="38100" dir="2700000" algn="tl">
                  <a:srgbClr val="000000">
                    <a:alpha val="43137"/>
                  </a:srgbClr>
                </a:outerShdw>
              </a:effectLst>
              <a:latin typeface="+mj-lt"/>
              <a:ea typeface="微软雅黑" panose="020B0503020204020204" pitchFamily="34" charset="-122"/>
              <a:cs typeface="Arial" panose="02080604020202020204" pitchFamily="34" charset="0"/>
            </a:endParaRPr>
          </a:p>
        </p:txBody>
      </p:sp>
      <p:sp>
        <p:nvSpPr>
          <p:cNvPr id="2" name="灯片编号占位符 1"/>
          <p:cNvSpPr>
            <a:spLocks noGrp="1"/>
          </p:cNvSpPr>
          <p:nvPr>
            <p:ph type="sldNum" sz="quarter" idx="12"/>
          </p:nvPr>
        </p:nvSpPr>
        <p:spPr>
          <a:xfrm>
            <a:off x="6804155" y="6309200"/>
            <a:ext cx="2133600" cy="365125"/>
          </a:xfrm>
        </p:spPr>
        <p:txBody>
          <a:bodyPr/>
          <a:lstStyle/>
          <a:p>
            <a:pPr lvl="0"/>
            <a:fld id="{9A0DB2DC-4C9A-4742-B13C-FB6460FD3503}" type="slidenum">
              <a:rPr lang="zh-CN" altLang="en-US" sz="1800" b="1" smtClean="0">
                <a:latin typeface="Times New Roman" panose="02020603050405020304" pitchFamily="18" charset="0"/>
              </a:rPr>
              <a:t>1</a:t>
            </a:fld>
            <a:endParaRPr lang="zh-CN" altLang="en-US" sz="1800" b="1" dirty="0">
              <a:latin typeface="Times New Roman" panose="02020603050405020304" pitchFamily="18" charset="0"/>
              <a:ea typeface="宋体" pitchFamily="2" charset="-122"/>
            </a:endParaRPr>
          </a:p>
        </p:txBody>
      </p:sp>
      <p:sp>
        <p:nvSpPr>
          <p:cNvPr id="5" name="文本框 4"/>
          <p:cNvSpPr txBox="1"/>
          <p:nvPr/>
        </p:nvSpPr>
        <p:spPr>
          <a:xfrm>
            <a:off x="5220045" y="4797425"/>
            <a:ext cx="3456240" cy="1014730"/>
          </a:xfrm>
          <a:prstGeom prst="rect">
            <a:avLst/>
          </a:prstGeom>
          <a:noFill/>
        </p:spPr>
        <p:txBody>
          <a:bodyPr wrap="square" rtlCol="0">
            <a:spAutoFit/>
          </a:bodyPr>
          <a:lstStyle/>
          <a:p>
            <a:pPr algn="r"/>
            <a:r>
              <a:rPr lang="zh-CN" altLang="en-US" sz="2000" b="1" dirty="0">
                <a:latin typeface="微软雅黑" panose="020B0503020204020204" pitchFamily="34" charset="-122"/>
                <a:ea typeface="微软雅黑" panose="020B0503020204020204" pitchFamily="34" charset="-122"/>
              </a:rPr>
              <a:t>答辩人：朱铭浩</a:t>
            </a:r>
            <a:endParaRPr lang="en-US" altLang="zh-CN" sz="2000" b="1" dirty="0">
              <a:latin typeface="微软雅黑" panose="020B0503020204020204" pitchFamily="34" charset="-122"/>
              <a:ea typeface="微软雅黑" panose="020B0503020204020204" pitchFamily="34" charset="-122"/>
            </a:endParaRPr>
          </a:p>
          <a:p>
            <a:pPr algn="r"/>
            <a:endParaRPr lang="en-US" altLang="zh-CN" sz="2000" b="1" dirty="0">
              <a:latin typeface="微软雅黑" panose="020B0503020204020204" pitchFamily="34" charset="-122"/>
              <a:ea typeface="微软雅黑" panose="020B0503020204020204" pitchFamily="34" charset="-122"/>
            </a:endParaRPr>
          </a:p>
          <a:p>
            <a:pPr algn="r"/>
            <a:r>
              <a:rPr lang="en-US" altLang="zh-CN" sz="2000" b="1" dirty="0">
                <a:latin typeface="微软雅黑" panose="020B0503020204020204" pitchFamily="34" charset="-122"/>
                <a:ea typeface="微软雅黑" panose="020B0503020204020204" pitchFamily="34" charset="-122"/>
              </a:rPr>
              <a:t>1811401</a:t>
            </a:r>
            <a:r>
              <a:rPr lang="zh-CN" altLang="en-US" sz="2000" b="1" dirty="0">
                <a:latin typeface="微软雅黑" panose="020B0503020204020204" pitchFamily="34" charset="-122"/>
                <a:ea typeface="微软雅黑" panose="020B0503020204020204" pitchFamily="34" charset="-122"/>
              </a:rPr>
              <a:t>班</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3704" y="836820"/>
            <a:ext cx="3269125" cy="646331"/>
          </a:xfrm>
          <a:prstGeom prst="rect">
            <a:avLst/>
          </a:prstGeom>
          <a:noFill/>
        </p:spPr>
        <p:txBody>
          <a:bodyPr wrap="square" rtlCol="0">
            <a:spAutoFit/>
          </a:bodyPr>
          <a:lstStyle/>
          <a:p>
            <a:r>
              <a:rPr lang="zh-CN" altLang="en-US" sz="3600" b="1" dirty="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研究成果</a:t>
            </a:r>
          </a:p>
        </p:txBody>
      </p:sp>
      <p:sp>
        <p:nvSpPr>
          <p:cNvPr id="3" name="内容占位符 2"/>
          <p:cNvSpPr txBox="1"/>
          <p:nvPr/>
        </p:nvSpPr>
        <p:spPr>
          <a:xfrm>
            <a:off x="332740" y="1569085"/>
            <a:ext cx="4375150" cy="481965"/>
          </a:xfrm>
          <a:prstGeom prst="rect">
            <a:avLst/>
          </a:prstGeom>
          <a:noFill/>
          <a:ln w="9525">
            <a:noFill/>
          </a:ln>
        </p:spPr>
        <p:txBody>
          <a:bodyPr vert="horz">
            <a:noAutofit/>
          </a:bodyPr>
          <a:lstStyle>
            <a:lvl1pPr marL="342900" lvl="0" indent="-342900" algn="l" defTabSz="914400" eaLnBrk="1" fontAlgn="base" latinLnBrk="0" hangingPunct="1">
              <a:lnSpc>
                <a:spcPct val="100000"/>
              </a:lnSpc>
              <a:spcBef>
                <a:spcPct val="20000"/>
              </a:spcBef>
              <a:buFont typeface="Arial" panose="02080604020202020204" pitchFamily="34" charset="0"/>
              <a:buChar char="•"/>
              <a:defRPr sz="3200" kern="1200">
                <a:solidFill>
                  <a:schemeClr val="tx1"/>
                </a:solidFill>
                <a:latin typeface="+mn-lt"/>
                <a:ea typeface="+mn-ea"/>
                <a:cs typeface="+mn-cs"/>
                <a:sym typeface="Calibri" panose="020F0502020204030204" charset="0"/>
              </a:defRPr>
            </a:lvl1pPr>
            <a:lvl2pPr marL="742950" lvl="1" indent="-285750" algn="l" defTabSz="914400" eaLnBrk="1" fontAlgn="base" latinLnBrk="0" hangingPunct="1">
              <a:lnSpc>
                <a:spcPct val="100000"/>
              </a:lnSpc>
              <a:spcBef>
                <a:spcPct val="20000"/>
              </a:spcBef>
              <a:buFont typeface="Arial" panose="02080604020202020204" pitchFamily="34" charset="0"/>
              <a:buChar char="–"/>
              <a:defRPr sz="2800" kern="1200">
                <a:solidFill>
                  <a:schemeClr val="tx1"/>
                </a:solidFill>
                <a:latin typeface="Calibri" panose="020F0502020204030204" charset="0"/>
                <a:ea typeface="宋体" pitchFamily="2" charset="-122"/>
                <a:cs typeface="+mn-cs"/>
                <a:sym typeface="Calibri" panose="020F0502020204030204" charset="0"/>
              </a:defRPr>
            </a:lvl2pPr>
            <a:lvl3pPr marL="1143000" lvl="2" indent="-228600" algn="l" defTabSz="914400" eaLnBrk="1" fontAlgn="base" latinLnBrk="0" hangingPunct="1">
              <a:lnSpc>
                <a:spcPct val="100000"/>
              </a:lnSpc>
              <a:spcBef>
                <a:spcPct val="20000"/>
              </a:spcBef>
              <a:buFont typeface="Arial" panose="02080604020202020204" pitchFamily="34" charset="0"/>
              <a:buChar char="•"/>
              <a:defRPr sz="2400" kern="1200">
                <a:solidFill>
                  <a:schemeClr val="tx1"/>
                </a:solidFill>
                <a:latin typeface="Calibri" panose="020F0502020204030204" charset="0"/>
                <a:ea typeface="宋体" pitchFamily="2" charset="-122"/>
                <a:cs typeface="+mn-cs"/>
                <a:sym typeface="Calibri" panose="020F0502020204030204" charset="0"/>
              </a:defRPr>
            </a:lvl3pPr>
            <a:lvl4pPr marL="1600200" lvl="3"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4pPr>
            <a:lvl5pPr marL="2057400" lvl="4"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5pPr>
            <a:lvl6pPr marL="2514600" lvl="5"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6pPr>
            <a:lvl7pPr marL="2971800" lvl="6"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7pPr>
            <a:lvl8pPr marL="3429000" lvl="7"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8pPr>
            <a:lvl9pPr marL="3886200" lvl="8"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9pPr>
          </a:lstStyle>
          <a:p>
            <a:pPr marL="0" indent="0">
              <a:buNone/>
            </a:pPr>
            <a:r>
              <a:rPr lang="en-US" altLang="zh-CN" sz="2200" b="1" dirty="0">
                <a:latin typeface="微软雅黑" panose="020B0503020204020204" pitchFamily="34" charset="-122"/>
                <a:ea typeface="微软雅黑" panose="020B0503020204020204" pitchFamily="34" charset="-122"/>
                <a:sym typeface="Calibri" panose="020F0502020204030204" charset="0"/>
              </a:rPr>
              <a:t>GEANT4</a:t>
            </a:r>
            <a:r>
              <a:rPr lang="zh-CN" sz="2200" b="1" dirty="0">
                <a:latin typeface="微软雅黑" panose="020B0503020204020204" pitchFamily="34" charset="-122"/>
                <a:ea typeface="微软雅黑" panose="020B0503020204020204" pitchFamily="34" charset="-122"/>
                <a:sym typeface="Calibri" panose="020F0502020204030204" charset="0"/>
              </a:rPr>
              <a:t>模拟的可行性验证</a:t>
            </a:r>
            <a:endParaRPr lang="en-US" altLang="zh-CN" sz="2000" b="1" dirty="0">
              <a:latin typeface="微软雅黑" panose="020B0503020204020204" pitchFamily="34" charset="-122"/>
              <a:ea typeface="微软雅黑" panose="020B0503020204020204" pitchFamily="34" charset="-122"/>
              <a:sym typeface="Calibri" panose="020F0502020204030204" charset="0"/>
            </a:endParaRPr>
          </a:p>
        </p:txBody>
      </p:sp>
      <p:sp>
        <p:nvSpPr>
          <p:cNvPr id="10" name="Rectangle 4"/>
          <p:cNvSpPr>
            <a:spLocks noChangeArrowheads="1"/>
          </p:cNvSpPr>
          <p:nvPr/>
        </p:nvSpPr>
        <p:spPr bwMode="auto">
          <a:xfrm>
            <a:off x="107690" y="1167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3"/>
          <p:cNvSpPr txBox="1"/>
          <p:nvPr/>
        </p:nvSpPr>
        <p:spPr>
          <a:xfrm>
            <a:off x="427744" y="1988744"/>
            <a:ext cx="2201410" cy="368300"/>
          </a:xfrm>
          <a:prstGeom prst="rect">
            <a:avLst/>
          </a:prstGeom>
          <a:noFill/>
        </p:spPr>
        <p:txBody>
          <a:bodyPr wrap="square" rtlCol="0">
            <a:spAutoFit/>
          </a:bodyPr>
          <a:lstStyle/>
          <a:p>
            <a:r>
              <a:rPr lang="en-US" sz="1800" b="1" dirty="0">
                <a:latin typeface="微软雅黑" panose="020B0503020204020204" pitchFamily="34" charset="-122"/>
                <a:ea typeface="微软雅黑" panose="020B0503020204020204" pitchFamily="34" charset="-122"/>
              </a:rPr>
              <a:t>(1)</a:t>
            </a:r>
            <a:r>
              <a:rPr lang="zh-CN" altLang="en-US" sz="1800" b="1" dirty="0">
                <a:latin typeface="微软雅黑" panose="020B0503020204020204" pitchFamily="34" charset="-122"/>
                <a:ea typeface="微软雅黑" panose="020B0503020204020204" pitchFamily="34" charset="-122"/>
              </a:rPr>
              <a:t>模拟结果对比</a:t>
            </a:r>
            <a:endParaRPr lang="zh-CN" altLang="en-US" dirty="0"/>
          </a:p>
        </p:txBody>
      </p:sp>
      <p:sp>
        <p:nvSpPr>
          <p:cNvPr id="2" name="灯片编号占位符 1"/>
          <p:cNvSpPr>
            <a:spLocks noGrp="1"/>
          </p:cNvSpPr>
          <p:nvPr>
            <p:ph type="sldNum" sz="quarter" idx="12"/>
          </p:nvPr>
        </p:nvSpPr>
        <p:spPr>
          <a:xfrm>
            <a:off x="6809259" y="6167763"/>
            <a:ext cx="2133600" cy="365125"/>
          </a:xfrm>
        </p:spPr>
        <p:txBody>
          <a:bodyPr/>
          <a:lstStyle/>
          <a:p>
            <a:pPr lvl="0"/>
            <a:fld id="{9A0DB2DC-4C9A-4742-B13C-FB6460FD3503}" type="slidenum">
              <a:rPr lang="zh-CN" altLang="en-US" sz="2000" b="1" smtClean="0">
                <a:solidFill>
                  <a:schemeClr val="tx1"/>
                </a:solidFill>
                <a:latin typeface="Times New Roman" panose="02020603050405020304" pitchFamily="18" charset="0"/>
                <a:cs typeface="Times New Roman" panose="02020603050405020304" pitchFamily="18" charset="0"/>
              </a:rPr>
              <a:t>10</a:t>
            </a:fld>
            <a:endParaRPr lang="zh-CN" altLang="en-US" sz="20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15" name="表格 14"/>
          <p:cNvGraphicFramePr/>
          <p:nvPr/>
        </p:nvGraphicFramePr>
        <p:xfrm>
          <a:off x="1188085" y="5085080"/>
          <a:ext cx="2211070" cy="1506855"/>
        </p:xfrm>
        <a:graphic>
          <a:graphicData uri="http://schemas.openxmlformats.org/drawingml/2006/table">
            <a:tbl>
              <a:tblPr firstRow="1" bandRow="1">
                <a:tableStyleId>{5C22544A-7EE6-4342-B048-85BDC9FD1C3A}</a:tableStyleId>
              </a:tblPr>
              <a:tblGrid>
                <a:gridCol w="736600">
                  <a:extLst>
                    <a:ext uri="{9D8B030D-6E8A-4147-A177-3AD203B41FA5}">
                      <a16:colId xmlns:a16="http://schemas.microsoft.com/office/drawing/2014/main" val="20000"/>
                    </a:ext>
                  </a:extLst>
                </a:gridCol>
                <a:gridCol w="73787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tblGrid>
              <a:tr h="457200">
                <a:tc>
                  <a:txBody>
                    <a:bodyPr/>
                    <a:lstStyle/>
                    <a:p>
                      <a:pPr algn="ctr">
                        <a:buNone/>
                      </a:pPr>
                      <a:r>
                        <a:rPr lang="zh-CN" sz="1100" b="0">
                          <a:solidFill>
                            <a:srgbClr val="000000"/>
                          </a:solidFill>
                          <a:latin typeface="Arial" panose="02080604020202020204" pitchFamily="34" charset="0"/>
                          <a:ea typeface="宋体" pitchFamily="2" charset="-122"/>
                        </a:rPr>
                        <a:t>厚度/mm</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zh-CN" sz="1100" b="0">
                          <a:solidFill>
                            <a:srgbClr val="000000"/>
                          </a:solidFill>
                          <a:latin typeface="Arial" panose="02080604020202020204" pitchFamily="34" charset="0"/>
                          <a:ea typeface="宋体" pitchFamily="2" charset="-122"/>
                        </a:rPr>
                        <a:t>实验值</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algn="ctr">
                        <a:buNone/>
                      </a:pPr>
                      <a:r>
                        <a:rPr lang="zh-CN" sz="1100" b="0">
                          <a:solidFill>
                            <a:srgbClr val="000000"/>
                          </a:solidFill>
                          <a:latin typeface="Arial" panose="02080604020202020204" pitchFamily="34" charset="0"/>
                          <a:ea typeface="宋体" pitchFamily="2" charset="-122"/>
                        </a:rPr>
                        <a:t>模拟总粒子</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262255">
                <a:tc>
                  <a:txBody>
                    <a:bodyPr/>
                    <a:lstStyle/>
                    <a:p>
                      <a:pPr algn="ctr">
                        <a:buNone/>
                      </a:pPr>
                      <a:r>
                        <a:rPr lang="en-US" sz="1100" b="0">
                          <a:solidFill>
                            <a:srgbClr val="000000"/>
                          </a:solidFill>
                          <a:latin typeface="宋体" pitchFamily="2" charset="-122"/>
                        </a:rPr>
                        <a:t>2.04 0.02</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en-US" sz="1100" b="0">
                          <a:solidFill>
                            <a:srgbClr val="000000"/>
                          </a:solidFill>
                          <a:latin typeface="宋体" pitchFamily="2" charset="-122"/>
                        </a:rPr>
                        <a:t>799078</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algn="ctr">
                        <a:buNone/>
                      </a:pPr>
                      <a:r>
                        <a:rPr lang="en-US" sz="1100" b="0">
                          <a:solidFill>
                            <a:srgbClr val="000000"/>
                          </a:solidFill>
                          <a:latin typeface="宋体" pitchFamily="2" charset="-122"/>
                        </a:rPr>
                        <a:t>780755</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262255">
                <a:tc>
                  <a:txBody>
                    <a:bodyPr/>
                    <a:lstStyle/>
                    <a:p>
                      <a:pPr algn="ctr">
                        <a:buNone/>
                      </a:pPr>
                      <a:r>
                        <a:rPr lang="en-US" sz="1100" b="0">
                          <a:solidFill>
                            <a:srgbClr val="000000"/>
                          </a:solidFill>
                          <a:latin typeface="宋体" pitchFamily="2" charset="-122"/>
                        </a:rPr>
                        <a:t>4.08</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en-US" sz="1100" b="0">
                          <a:solidFill>
                            <a:srgbClr val="000000"/>
                          </a:solidFill>
                          <a:latin typeface="宋体" pitchFamily="2" charset="-122"/>
                        </a:rPr>
                        <a:t>667237</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algn="ctr">
                        <a:buNone/>
                      </a:pPr>
                      <a:r>
                        <a:rPr lang="en-US" sz="1100" b="0">
                          <a:solidFill>
                            <a:srgbClr val="000000"/>
                          </a:solidFill>
                          <a:latin typeface="宋体" pitchFamily="2" charset="-122"/>
                        </a:rPr>
                        <a:t>610813</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262890">
                <a:tc>
                  <a:txBody>
                    <a:bodyPr/>
                    <a:lstStyle/>
                    <a:p>
                      <a:pPr algn="ctr">
                        <a:buNone/>
                      </a:pPr>
                      <a:r>
                        <a:rPr lang="en-US" sz="1100" b="0">
                          <a:solidFill>
                            <a:srgbClr val="000000"/>
                          </a:solidFill>
                          <a:latin typeface="宋体" pitchFamily="2" charset="-122"/>
                        </a:rPr>
                        <a:t>6.12</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en-US" sz="1100" b="0">
                          <a:solidFill>
                            <a:srgbClr val="000000"/>
                          </a:solidFill>
                          <a:latin typeface="宋体" pitchFamily="2" charset="-122"/>
                        </a:rPr>
                        <a:t>552643</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algn="ctr">
                        <a:buNone/>
                      </a:pPr>
                      <a:r>
                        <a:rPr lang="en-US" sz="1100" b="0">
                          <a:solidFill>
                            <a:srgbClr val="000000"/>
                          </a:solidFill>
                          <a:latin typeface="宋体" pitchFamily="2" charset="-122"/>
                        </a:rPr>
                        <a:t>478211</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r h="262255">
                <a:tc>
                  <a:txBody>
                    <a:bodyPr/>
                    <a:lstStyle/>
                    <a:p>
                      <a:pPr algn="ctr">
                        <a:buNone/>
                      </a:pPr>
                      <a:r>
                        <a:rPr lang="en-US" sz="1100" b="0">
                          <a:solidFill>
                            <a:srgbClr val="000000"/>
                          </a:solidFill>
                          <a:latin typeface="宋体" pitchFamily="2" charset="-122"/>
                        </a:rPr>
                        <a:t>8.16</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en-US" sz="1100" b="0">
                          <a:solidFill>
                            <a:srgbClr val="000000"/>
                          </a:solidFill>
                          <a:latin typeface="宋体" pitchFamily="2" charset="-122"/>
                        </a:rPr>
                        <a:t>451419</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algn="ctr">
                        <a:buNone/>
                      </a:pPr>
                      <a:r>
                        <a:rPr lang="en-US" sz="1100" b="0" dirty="0">
                          <a:solidFill>
                            <a:srgbClr val="000000"/>
                          </a:solidFill>
                          <a:latin typeface="宋体" pitchFamily="2" charset="-122"/>
                        </a:rPr>
                        <a:t>374819</a:t>
                      </a:r>
                      <a:endParaRPr lang="en-US" altLang="en-US" sz="1100" b="0" dirty="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4"/>
                  </a:ext>
                </a:extLst>
              </a:tr>
            </a:tbl>
          </a:graphicData>
        </a:graphic>
      </p:graphicFrame>
      <p:pic>
        <p:nvPicPr>
          <p:cNvPr id="5" name="图片 4"/>
          <p:cNvPicPr>
            <a:picLocks noChangeAspect="1"/>
          </p:cNvPicPr>
          <p:nvPr/>
        </p:nvPicPr>
        <p:blipFill>
          <a:blip r:embed="rId3"/>
          <a:stretch>
            <a:fillRect/>
          </a:stretch>
        </p:blipFill>
        <p:spPr>
          <a:xfrm>
            <a:off x="828040" y="2416810"/>
            <a:ext cx="3002915" cy="2524125"/>
          </a:xfrm>
          <a:prstGeom prst="rect">
            <a:avLst/>
          </a:prstGeom>
        </p:spPr>
      </p:pic>
      <p:pic>
        <p:nvPicPr>
          <p:cNvPr id="8" name="图片 7" descr="g4"/>
          <p:cNvPicPr>
            <a:picLocks noChangeAspect="1"/>
          </p:cNvPicPr>
          <p:nvPr/>
        </p:nvPicPr>
        <p:blipFill>
          <a:blip r:embed="rId4"/>
          <a:stretch>
            <a:fillRect/>
          </a:stretch>
        </p:blipFill>
        <p:spPr>
          <a:xfrm>
            <a:off x="4572000" y="1700530"/>
            <a:ext cx="4474210" cy="3355975"/>
          </a:xfrm>
          <a:prstGeom prst="rect">
            <a:avLst/>
          </a:prstGeom>
        </p:spPr>
      </p:pic>
      <p:pic>
        <p:nvPicPr>
          <p:cNvPr id="11" name="图片 10" descr="MommyTalk1636002581088"/>
          <p:cNvPicPr>
            <a:picLocks noChangeAspect="1"/>
          </p:cNvPicPr>
          <p:nvPr/>
        </p:nvPicPr>
        <p:blipFill>
          <a:blip r:embed="rId5"/>
          <a:stretch>
            <a:fillRect/>
          </a:stretch>
        </p:blipFill>
        <p:spPr>
          <a:xfrm>
            <a:off x="5675630" y="1124585"/>
            <a:ext cx="1755140" cy="454025"/>
          </a:xfrm>
          <a:prstGeom prst="rect">
            <a:avLst/>
          </a:prstGeom>
        </p:spPr>
      </p:pic>
      <p:sp>
        <p:nvSpPr>
          <p:cNvPr id="9" name="文本框 8"/>
          <p:cNvSpPr txBox="1"/>
          <p:nvPr/>
        </p:nvSpPr>
        <p:spPr>
          <a:xfrm>
            <a:off x="6809105" y="5133618"/>
            <a:ext cx="1636395" cy="553085"/>
          </a:xfrm>
          <a:prstGeom prst="rect">
            <a:avLst/>
          </a:prstGeom>
          <a:noFill/>
        </p:spPr>
        <p:txBody>
          <a:bodyPr wrap="square" rtlCol="0">
            <a:spAutoFit/>
          </a:bodyPr>
          <a:lstStyle/>
          <a:p>
            <a:pPr>
              <a:lnSpc>
                <a:spcPct val="150000"/>
              </a:lnSpc>
              <a:buNone/>
            </a:pPr>
            <a:r>
              <a:rPr lang="zh-CN" altLang="en-US" sz="2000" dirty="0">
                <a:latin typeface="思源宋体 CN" panose="02020400000000000000" charset="-122"/>
                <a:ea typeface="思源宋体 CN" panose="02020400000000000000" charset="-122"/>
              </a:rPr>
              <a:t>μ</a:t>
            </a:r>
            <a:r>
              <a:rPr lang="en-US" altLang="zh-CN" sz="2000" baseline="-25000" dirty="0">
                <a:latin typeface="思源宋体 CN" panose="02020400000000000000" charset="-122"/>
                <a:ea typeface="思源宋体 CN" panose="02020400000000000000" charset="-122"/>
              </a:rPr>
              <a:t>2</a:t>
            </a:r>
            <a:r>
              <a:rPr lang="en-US" altLang="zh-CN" sz="2000" dirty="0">
                <a:latin typeface="思源宋体 CN" panose="02020400000000000000" charset="-122"/>
                <a:ea typeface="思源宋体 CN" panose="02020400000000000000" charset="-122"/>
              </a:rPr>
              <a:t>=0.1199</a:t>
            </a:r>
          </a:p>
        </p:txBody>
      </p:sp>
      <p:sp>
        <p:nvSpPr>
          <p:cNvPr id="12" name="文本框 11"/>
          <p:cNvSpPr txBox="1"/>
          <p:nvPr/>
        </p:nvSpPr>
        <p:spPr>
          <a:xfrm>
            <a:off x="4732429" y="5133618"/>
            <a:ext cx="1855711" cy="499624"/>
          </a:xfrm>
          <a:prstGeom prst="rect">
            <a:avLst/>
          </a:prstGeom>
          <a:noFill/>
        </p:spPr>
        <p:txBody>
          <a:bodyPr wrap="square" rtlCol="0">
            <a:spAutoFit/>
          </a:bodyPr>
          <a:lstStyle/>
          <a:p>
            <a:pPr>
              <a:lnSpc>
                <a:spcPct val="150000"/>
              </a:lnSpc>
              <a:buNone/>
            </a:pPr>
            <a:r>
              <a:rPr lang="zh-CN" altLang="en-US" sz="2000" dirty="0">
                <a:latin typeface="思源宋体 CN" panose="02020400000000000000" charset="-122"/>
                <a:ea typeface="思源宋体 CN" panose="02020400000000000000" charset="-122"/>
              </a:rPr>
              <a:t>μ</a:t>
            </a:r>
            <a:r>
              <a:rPr lang="en-US" altLang="zh-CN" sz="2000" baseline="-25000" dirty="0">
                <a:latin typeface="思源宋体 CN" panose="02020400000000000000" charset="-122"/>
                <a:ea typeface="思源宋体 CN" panose="02020400000000000000" charset="-122"/>
              </a:rPr>
              <a:t>1</a:t>
            </a:r>
            <a:r>
              <a:rPr lang="en-US" altLang="zh-CN" sz="2000" dirty="0">
                <a:latin typeface="思源宋体 CN" panose="02020400000000000000" charset="-122"/>
                <a:ea typeface="思源宋体 CN" panose="02020400000000000000" charset="-122"/>
              </a:rPr>
              <a:t>=0.093217</a:t>
            </a:r>
          </a:p>
        </p:txBody>
      </p:sp>
      <p:sp>
        <p:nvSpPr>
          <p:cNvPr id="13" name="文本框 12"/>
          <p:cNvSpPr txBox="1"/>
          <p:nvPr/>
        </p:nvSpPr>
        <p:spPr>
          <a:xfrm>
            <a:off x="5885815" y="5805170"/>
            <a:ext cx="1544955" cy="553085"/>
          </a:xfrm>
          <a:prstGeom prst="rect">
            <a:avLst/>
          </a:prstGeom>
          <a:noFill/>
        </p:spPr>
        <p:txBody>
          <a:bodyPr wrap="square" rtlCol="0">
            <a:spAutoFit/>
          </a:bodyPr>
          <a:lstStyle/>
          <a:p>
            <a:pPr>
              <a:lnSpc>
                <a:spcPct val="150000"/>
              </a:lnSpc>
              <a:buNone/>
            </a:pPr>
            <a:r>
              <a:rPr lang="zh-CN" altLang="en-US" sz="2000" dirty="0">
                <a:latin typeface="黑体" panose="02010609060101010101" pitchFamily="49" charset="-122"/>
                <a:ea typeface="黑体" panose="02010609060101010101" pitchFamily="49" charset="-122"/>
              </a:rPr>
              <a:t>相差</a:t>
            </a:r>
            <a:r>
              <a:rPr lang="en-US" altLang="zh-CN" sz="2000" dirty="0">
                <a:latin typeface="黑体" panose="02010609060101010101" pitchFamily="49" charset="-122"/>
                <a:ea typeface="黑体" panose="02010609060101010101" pitchFamily="49" charset="-122"/>
              </a:rPr>
              <a:t>28.6%</a:t>
            </a:r>
          </a:p>
        </p:txBody>
      </p:sp>
    </p:spTree>
    <p:extLst>
      <p:ext uri="{BB962C8B-B14F-4D97-AF65-F5344CB8AC3E}">
        <p14:creationId xmlns:p14="http://schemas.microsoft.com/office/powerpoint/2010/main" val="36866791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3704" y="836820"/>
            <a:ext cx="3269125" cy="646331"/>
          </a:xfrm>
          <a:prstGeom prst="rect">
            <a:avLst/>
          </a:prstGeom>
          <a:noFill/>
        </p:spPr>
        <p:txBody>
          <a:bodyPr wrap="square" rtlCol="0">
            <a:spAutoFit/>
          </a:bodyPr>
          <a:lstStyle/>
          <a:p>
            <a:r>
              <a:rPr lang="zh-CN" altLang="en-US" sz="3600" b="1" dirty="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研究成果</a:t>
            </a:r>
          </a:p>
        </p:txBody>
      </p:sp>
      <p:sp>
        <p:nvSpPr>
          <p:cNvPr id="3" name="内容占位符 2"/>
          <p:cNvSpPr txBox="1"/>
          <p:nvPr/>
        </p:nvSpPr>
        <p:spPr>
          <a:xfrm>
            <a:off x="332740" y="1569085"/>
            <a:ext cx="4375150" cy="481965"/>
          </a:xfrm>
          <a:prstGeom prst="rect">
            <a:avLst/>
          </a:prstGeom>
          <a:noFill/>
          <a:ln w="9525">
            <a:noFill/>
          </a:ln>
        </p:spPr>
        <p:txBody>
          <a:bodyPr vert="horz">
            <a:noAutofit/>
          </a:bodyPr>
          <a:lstStyle>
            <a:lvl1pPr marL="342900" lvl="0" indent="-342900" algn="l" defTabSz="914400" eaLnBrk="1" fontAlgn="base" latinLnBrk="0" hangingPunct="1">
              <a:lnSpc>
                <a:spcPct val="100000"/>
              </a:lnSpc>
              <a:spcBef>
                <a:spcPct val="20000"/>
              </a:spcBef>
              <a:buFont typeface="Arial" panose="02080604020202020204" pitchFamily="34" charset="0"/>
              <a:buChar char="•"/>
              <a:defRPr sz="3200" kern="1200">
                <a:solidFill>
                  <a:schemeClr val="tx1"/>
                </a:solidFill>
                <a:latin typeface="+mn-lt"/>
                <a:ea typeface="+mn-ea"/>
                <a:cs typeface="+mn-cs"/>
                <a:sym typeface="Calibri" panose="020F0502020204030204" charset="0"/>
              </a:defRPr>
            </a:lvl1pPr>
            <a:lvl2pPr marL="742950" lvl="1" indent="-285750" algn="l" defTabSz="914400" eaLnBrk="1" fontAlgn="base" latinLnBrk="0" hangingPunct="1">
              <a:lnSpc>
                <a:spcPct val="100000"/>
              </a:lnSpc>
              <a:spcBef>
                <a:spcPct val="20000"/>
              </a:spcBef>
              <a:buFont typeface="Arial" panose="02080604020202020204" pitchFamily="34" charset="0"/>
              <a:buChar char="–"/>
              <a:defRPr sz="2800" kern="1200">
                <a:solidFill>
                  <a:schemeClr val="tx1"/>
                </a:solidFill>
                <a:latin typeface="Calibri" panose="020F0502020204030204" charset="0"/>
                <a:ea typeface="宋体" pitchFamily="2" charset="-122"/>
                <a:cs typeface="+mn-cs"/>
                <a:sym typeface="Calibri" panose="020F0502020204030204" charset="0"/>
              </a:defRPr>
            </a:lvl2pPr>
            <a:lvl3pPr marL="1143000" lvl="2" indent="-228600" algn="l" defTabSz="914400" eaLnBrk="1" fontAlgn="base" latinLnBrk="0" hangingPunct="1">
              <a:lnSpc>
                <a:spcPct val="100000"/>
              </a:lnSpc>
              <a:spcBef>
                <a:spcPct val="20000"/>
              </a:spcBef>
              <a:buFont typeface="Arial" panose="02080604020202020204" pitchFamily="34" charset="0"/>
              <a:buChar char="•"/>
              <a:defRPr sz="2400" kern="1200">
                <a:solidFill>
                  <a:schemeClr val="tx1"/>
                </a:solidFill>
                <a:latin typeface="Calibri" panose="020F0502020204030204" charset="0"/>
                <a:ea typeface="宋体" pitchFamily="2" charset="-122"/>
                <a:cs typeface="+mn-cs"/>
                <a:sym typeface="Calibri" panose="020F0502020204030204" charset="0"/>
              </a:defRPr>
            </a:lvl3pPr>
            <a:lvl4pPr marL="1600200" lvl="3"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4pPr>
            <a:lvl5pPr marL="2057400" lvl="4"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5pPr>
            <a:lvl6pPr marL="2514600" lvl="5"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6pPr>
            <a:lvl7pPr marL="2971800" lvl="6"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7pPr>
            <a:lvl8pPr marL="3429000" lvl="7"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8pPr>
            <a:lvl9pPr marL="3886200" lvl="8"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9pPr>
          </a:lstStyle>
          <a:p>
            <a:pPr marL="0" indent="0">
              <a:buNone/>
            </a:pPr>
            <a:r>
              <a:rPr lang="en-US" altLang="zh-CN" sz="2200" b="1" dirty="0">
                <a:latin typeface="微软雅黑" panose="020B0503020204020204" pitchFamily="34" charset="-122"/>
                <a:ea typeface="微软雅黑" panose="020B0503020204020204" pitchFamily="34" charset="-122"/>
                <a:sym typeface="Calibri" panose="020F0502020204030204" charset="0"/>
              </a:rPr>
              <a:t>GEANT4</a:t>
            </a:r>
            <a:r>
              <a:rPr lang="zh-CN" sz="2200" b="1" dirty="0">
                <a:latin typeface="微软雅黑" panose="020B0503020204020204" pitchFamily="34" charset="-122"/>
                <a:ea typeface="微软雅黑" panose="020B0503020204020204" pitchFamily="34" charset="-122"/>
                <a:sym typeface="Calibri" panose="020F0502020204030204" charset="0"/>
              </a:rPr>
              <a:t>模拟的可行性验证</a:t>
            </a:r>
            <a:endParaRPr lang="en-US" altLang="zh-CN" sz="2000" b="1" dirty="0">
              <a:latin typeface="微软雅黑" panose="020B0503020204020204" pitchFamily="34" charset="-122"/>
              <a:ea typeface="微软雅黑" panose="020B0503020204020204" pitchFamily="34" charset="-122"/>
              <a:sym typeface="Calibri" panose="020F0502020204030204" charset="0"/>
            </a:endParaRPr>
          </a:p>
        </p:txBody>
      </p:sp>
      <p:sp>
        <p:nvSpPr>
          <p:cNvPr id="10" name="Rectangle 4"/>
          <p:cNvSpPr>
            <a:spLocks noChangeArrowheads="1"/>
          </p:cNvSpPr>
          <p:nvPr/>
        </p:nvSpPr>
        <p:spPr bwMode="auto">
          <a:xfrm>
            <a:off x="107690" y="1167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灯片编号占位符 1"/>
          <p:cNvSpPr>
            <a:spLocks noGrp="1"/>
          </p:cNvSpPr>
          <p:nvPr>
            <p:ph type="sldNum" sz="quarter" idx="12"/>
          </p:nvPr>
        </p:nvSpPr>
        <p:spPr>
          <a:xfrm>
            <a:off x="6809259" y="6167763"/>
            <a:ext cx="2133600" cy="365125"/>
          </a:xfrm>
        </p:spPr>
        <p:txBody>
          <a:bodyPr/>
          <a:lstStyle/>
          <a:p>
            <a:pPr lvl="0"/>
            <a:fld id="{9A0DB2DC-4C9A-4742-B13C-FB6460FD3503}" type="slidenum">
              <a:rPr lang="zh-CN" altLang="en-US" sz="2000" b="1" smtClean="0">
                <a:solidFill>
                  <a:schemeClr val="tx1"/>
                </a:solidFill>
                <a:latin typeface="Times New Roman" panose="02020603050405020304" pitchFamily="18" charset="0"/>
                <a:cs typeface="Times New Roman" panose="02020603050405020304" pitchFamily="18" charset="0"/>
              </a:rPr>
              <a:t>11</a:t>
            </a:fld>
            <a:endParaRPr lang="zh-CN" altLang="en-US" sz="2000" b="1" dirty="0">
              <a:solidFill>
                <a:schemeClr val="tx1"/>
              </a:solidFill>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F60A9E20-AC89-4F0B-B14B-9FE1D7A6F0A0}"/>
              </a:ext>
            </a:extLst>
          </p:cNvPr>
          <p:cNvPicPr>
            <a:picLocks noChangeAspect="1"/>
          </p:cNvPicPr>
          <p:nvPr/>
        </p:nvPicPr>
        <p:blipFill>
          <a:blip r:embed="rId3"/>
          <a:stretch>
            <a:fillRect/>
          </a:stretch>
        </p:blipFill>
        <p:spPr>
          <a:xfrm>
            <a:off x="254940" y="2051050"/>
            <a:ext cx="4745852" cy="3470371"/>
          </a:xfrm>
          <a:prstGeom prst="rect">
            <a:avLst/>
          </a:prstGeom>
        </p:spPr>
      </p:pic>
      <p:sp>
        <p:nvSpPr>
          <p:cNvPr id="17" name="文本框 16">
            <a:extLst>
              <a:ext uri="{FF2B5EF4-FFF2-40B4-BE49-F238E27FC236}">
                <a16:creationId xmlns:a16="http://schemas.microsoft.com/office/drawing/2014/main" id="{2F2831B1-F455-4A81-B28D-1E49D590C9D5}"/>
              </a:ext>
            </a:extLst>
          </p:cNvPr>
          <p:cNvSpPr txBox="1"/>
          <p:nvPr/>
        </p:nvSpPr>
        <p:spPr>
          <a:xfrm>
            <a:off x="6156110" y="2492935"/>
            <a:ext cx="1799590" cy="499624"/>
          </a:xfrm>
          <a:prstGeom prst="rect">
            <a:avLst/>
          </a:prstGeom>
          <a:noFill/>
        </p:spPr>
        <p:txBody>
          <a:bodyPr wrap="square" rtlCol="0">
            <a:spAutoFit/>
          </a:bodyPr>
          <a:lstStyle/>
          <a:p>
            <a:pPr>
              <a:lnSpc>
                <a:spcPct val="150000"/>
              </a:lnSpc>
              <a:buNone/>
            </a:pPr>
            <a:r>
              <a:rPr lang="zh-CN" altLang="en-US" sz="2000" dirty="0">
                <a:latin typeface="思源宋体 CN" panose="02020400000000000000" charset="-122"/>
                <a:ea typeface="思源宋体 CN" panose="02020400000000000000" charset="-122"/>
              </a:rPr>
              <a:t>μ</a:t>
            </a:r>
            <a:r>
              <a:rPr lang="en-US" altLang="zh-CN" sz="2000" baseline="-25000" dirty="0">
                <a:latin typeface="思源宋体 CN" panose="02020400000000000000" charset="-122"/>
                <a:ea typeface="思源宋体 CN" panose="02020400000000000000" charset="-122"/>
              </a:rPr>
              <a:t>0</a:t>
            </a:r>
            <a:r>
              <a:rPr lang="en-US" altLang="zh-CN" sz="2000" dirty="0">
                <a:latin typeface="思源宋体 CN" panose="02020400000000000000" charset="-122"/>
                <a:ea typeface="思源宋体 CN" panose="02020400000000000000" charset="-122"/>
              </a:rPr>
              <a:t>=0. 1289</a:t>
            </a:r>
          </a:p>
        </p:txBody>
      </p:sp>
      <p:graphicFrame>
        <p:nvGraphicFramePr>
          <p:cNvPr id="18" name="表格 17">
            <a:extLst>
              <a:ext uri="{FF2B5EF4-FFF2-40B4-BE49-F238E27FC236}">
                <a16:creationId xmlns:a16="http://schemas.microsoft.com/office/drawing/2014/main" id="{0AF32395-E5F3-48B0-B5D3-9D1E687436C3}"/>
              </a:ext>
            </a:extLst>
          </p:cNvPr>
          <p:cNvGraphicFramePr/>
          <p:nvPr>
            <p:extLst>
              <p:ext uri="{D42A27DB-BD31-4B8C-83A1-F6EECF244321}">
                <p14:modId xmlns:p14="http://schemas.microsoft.com/office/powerpoint/2010/main" val="2718491989"/>
              </p:ext>
            </p:extLst>
          </p:nvPr>
        </p:nvGraphicFramePr>
        <p:xfrm>
          <a:off x="5220045" y="3606534"/>
          <a:ext cx="3459481" cy="1305560"/>
        </p:xfrm>
        <a:graphic>
          <a:graphicData uri="http://schemas.openxmlformats.org/drawingml/2006/table">
            <a:tbl>
              <a:tblPr firstRow="1" bandRow="1">
                <a:tableStyleId>{5C22544A-7EE6-4342-B048-85BDC9FD1C3A}</a:tableStyleId>
              </a:tblPr>
              <a:tblGrid>
                <a:gridCol w="864498">
                  <a:extLst>
                    <a:ext uri="{9D8B030D-6E8A-4147-A177-3AD203B41FA5}">
                      <a16:colId xmlns:a16="http://schemas.microsoft.com/office/drawing/2014/main" val="2768649568"/>
                    </a:ext>
                  </a:extLst>
                </a:gridCol>
                <a:gridCol w="864498">
                  <a:extLst>
                    <a:ext uri="{9D8B030D-6E8A-4147-A177-3AD203B41FA5}">
                      <a16:colId xmlns:a16="http://schemas.microsoft.com/office/drawing/2014/main" val="20000"/>
                    </a:ext>
                  </a:extLst>
                </a:gridCol>
                <a:gridCol w="865987">
                  <a:extLst>
                    <a:ext uri="{9D8B030D-6E8A-4147-A177-3AD203B41FA5}">
                      <a16:colId xmlns:a16="http://schemas.microsoft.com/office/drawing/2014/main" val="20001"/>
                    </a:ext>
                  </a:extLst>
                </a:gridCol>
                <a:gridCol w="864498">
                  <a:extLst>
                    <a:ext uri="{9D8B030D-6E8A-4147-A177-3AD203B41FA5}">
                      <a16:colId xmlns:a16="http://schemas.microsoft.com/office/drawing/2014/main" val="20002"/>
                    </a:ext>
                  </a:extLst>
                </a:gridCol>
              </a:tblGrid>
              <a:tr h="457200">
                <a:tc>
                  <a:txBody>
                    <a:bodyPr/>
                    <a:lstStyle/>
                    <a:p>
                      <a:pPr algn="ctr">
                        <a:buNone/>
                      </a:pPr>
                      <a:endParaRPr lang="en-US" altLang="en-US" sz="1600" b="0" dirty="0">
                        <a:solidFill>
                          <a:srgbClr val="000000"/>
                        </a:solidFill>
                        <a:latin typeface="宋体" pitchFamily="2" charset="-122"/>
                      </a:endParaRPr>
                    </a:p>
                  </a:txBody>
                  <a:tcPr marL="12700" marR="12700" marT="12700" anchor="ctr"/>
                </a:tc>
                <a:tc>
                  <a:txBody>
                    <a:bodyPr/>
                    <a:lstStyle/>
                    <a:p>
                      <a:pPr algn="ctr">
                        <a:buNone/>
                      </a:pPr>
                      <a:r>
                        <a:rPr lang="zh-CN" altLang="zh-CN" sz="1600" dirty="0"/>
                        <a:t>实验值</a:t>
                      </a:r>
                      <a:endParaRPr lang="en-US" altLang="en-US" sz="1600" b="0" dirty="0">
                        <a:solidFill>
                          <a:srgbClr val="000000"/>
                        </a:solidFill>
                        <a:latin typeface="宋体" pitchFamily="2" charset="-122"/>
                      </a:endParaRPr>
                    </a:p>
                  </a:txBody>
                  <a:tcPr marL="12700" marR="12700" marT="12700" anchor="ctr"/>
                </a:tc>
                <a:tc>
                  <a:txBody>
                    <a:bodyPr/>
                    <a:lstStyle/>
                    <a:p>
                      <a:pPr algn="ctr">
                        <a:buNone/>
                      </a:pPr>
                      <a:r>
                        <a:rPr lang="zh-CN" altLang="en-US" sz="1600" dirty="0"/>
                        <a:t>仿真</a:t>
                      </a:r>
                      <a:r>
                        <a:rPr lang="zh-CN" sz="1600" dirty="0"/>
                        <a:t>值</a:t>
                      </a:r>
                      <a:endParaRPr lang="en-US" altLang="en-US" sz="1600" b="0" dirty="0">
                        <a:solidFill>
                          <a:srgbClr val="000000"/>
                        </a:solidFill>
                        <a:latin typeface="宋体" pitchFamily="2" charset="-122"/>
                      </a:endParaRPr>
                    </a:p>
                  </a:txBody>
                  <a:tcPr marL="12700" marR="12700" marT="12700" anchor="ctr"/>
                </a:tc>
                <a:tc>
                  <a:txBody>
                    <a:bodyPr/>
                    <a:lstStyle/>
                    <a:p>
                      <a:pPr algn="ctr">
                        <a:buNone/>
                      </a:pPr>
                      <a:r>
                        <a:rPr lang="zh-CN" altLang="en-US" sz="1600" dirty="0"/>
                        <a:t>参考值</a:t>
                      </a:r>
                      <a:endParaRPr lang="en-US" altLang="en-US" sz="1600" b="0" dirty="0">
                        <a:solidFill>
                          <a:srgbClr val="000000"/>
                        </a:solidFill>
                        <a:latin typeface="宋体" pitchFamily="2" charset="-122"/>
                      </a:endParaRPr>
                    </a:p>
                  </a:txBody>
                  <a:tcPr marL="12700" marR="12700" marT="12700" anchor="ctr"/>
                </a:tc>
                <a:extLst>
                  <a:ext uri="{0D108BD9-81ED-4DB2-BD59-A6C34878D82A}">
                    <a16:rowId xmlns:a16="http://schemas.microsoft.com/office/drawing/2014/main" val="10000"/>
                  </a:ext>
                </a:extLst>
              </a:tr>
              <a:tr h="262255">
                <a:tc>
                  <a:txBody>
                    <a:bodyPr/>
                    <a:lstStyle/>
                    <a:p>
                      <a:pPr algn="ctr">
                        <a:buNone/>
                      </a:pPr>
                      <a:r>
                        <a:rPr lang="zh-CN" altLang="en-US" sz="1600" dirty="0">
                          <a:latin typeface="思源宋体 CN" panose="02020400000000000000" charset="-122"/>
                          <a:ea typeface="思源宋体 CN" panose="02020400000000000000" charset="-122"/>
                        </a:rPr>
                        <a:t>μ</a:t>
                      </a:r>
                      <a:endParaRPr lang="en-US" altLang="en-US" sz="1600" b="0" dirty="0">
                        <a:solidFill>
                          <a:srgbClr val="000000"/>
                        </a:solidFill>
                        <a:latin typeface="宋体" pitchFamily="2" charset="-122"/>
                      </a:endParaRPr>
                    </a:p>
                  </a:txBody>
                  <a:tcPr marL="12700" marR="12700" marT="12700" anchor="ctr"/>
                </a:tc>
                <a:tc>
                  <a:txBody>
                    <a:bodyPr/>
                    <a:lstStyle/>
                    <a:p>
                      <a:pPr algn="ctr">
                        <a:buNone/>
                      </a:pPr>
                      <a:r>
                        <a:rPr lang="en-US" sz="1600" dirty="0"/>
                        <a:t>0.093217</a:t>
                      </a:r>
                      <a:endParaRPr lang="en-US" altLang="en-US" sz="1600" b="0" dirty="0">
                        <a:solidFill>
                          <a:srgbClr val="000000"/>
                        </a:solidFill>
                        <a:latin typeface="宋体" pitchFamily="2" charset="-122"/>
                      </a:endParaRPr>
                    </a:p>
                  </a:txBody>
                  <a:tcPr marL="12700" marR="12700" marT="12700" anchor="ctr"/>
                </a:tc>
                <a:tc>
                  <a:txBody>
                    <a:bodyPr/>
                    <a:lstStyle/>
                    <a:p>
                      <a:pPr algn="ctr">
                        <a:buNone/>
                      </a:pPr>
                      <a:r>
                        <a:rPr lang="en-US" sz="1600" dirty="0"/>
                        <a:t>0.1199</a:t>
                      </a:r>
                      <a:endParaRPr lang="en-US" altLang="en-US" sz="1600" b="0" dirty="0">
                        <a:solidFill>
                          <a:srgbClr val="000000"/>
                        </a:solidFill>
                        <a:latin typeface="宋体" pitchFamily="2" charset="-122"/>
                      </a:endParaRPr>
                    </a:p>
                  </a:txBody>
                  <a:tcPr marL="12700" marR="12700" marT="12700" anchor="ctr"/>
                </a:tc>
                <a:tc>
                  <a:txBody>
                    <a:bodyPr/>
                    <a:lstStyle/>
                    <a:p>
                      <a:pPr algn="ctr">
                        <a:buNone/>
                      </a:pPr>
                      <a:r>
                        <a:rPr lang="en-US" sz="1600" dirty="0"/>
                        <a:t>0.1289</a:t>
                      </a:r>
                      <a:endParaRPr lang="en-US" altLang="en-US" sz="1600" b="0" dirty="0">
                        <a:solidFill>
                          <a:srgbClr val="000000"/>
                        </a:solidFill>
                        <a:latin typeface="宋体" pitchFamily="2" charset="-122"/>
                      </a:endParaRPr>
                    </a:p>
                  </a:txBody>
                  <a:tcPr marL="12700" marR="12700" marT="12700" anchor="ctr"/>
                </a:tc>
                <a:extLst>
                  <a:ext uri="{0D108BD9-81ED-4DB2-BD59-A6C34878D82A}">
                    <a16:rowId xmlns:a16="http://schemas.microsoft.com/office/drawing/2014/main" val="10001"/>
                  </a:ext>
                </a:extLst>
              </a:tr>
              <a:tr h="262255">
                <a:tc>
                  <a:txBody>
                    <a:bodyPr/>
                    <a:lstStyle/>
                    <a:p>
                      <a:pPr algn="ctr">
                        <a:buNone/>
                      </a:pPr>
                      <a:r>
                        <a:rPr lang="zh-CN" altLang="en-US" sz="1600" b="0" dirty="0">
                          <a:solidFill>
                            <a:srgbClr val="000000"/>
                          </a:solidFill>
                          <a:latin typeface="宋体" pitchFamily="2" charset="-122"/>
                        </a:rPr>
                        <a:t>与参考值偏差</a:t>
                      </a:r>
                      <a:endParaRPr lang="en-US" altLang="en-US" sz="1600" b="0" dirty="0">
                        <a:solidFill>
                          <a:srgbClr val="000000"/>
                        </a:solidFill>
                        <a:latin typeface="宋体" pitchFamily="2" charset="-122"/>
                      </a:endParaRPr>
                    </a:p>
                  </a:txBody>
                  <a:tcPr marL="12700" marR="12700" marT="12700" anchor="ctr"/>
                </a:tc>
                <a:tc>
                  <a:txBody>
                    <a:bodyPr/>
                    <a:lstStyle/>
                    <a:p>
                      <a:pPr algn="ctr">
                        <a:buNone/>
                      </a:pPr>
                      <a:r>
                        <a:rPr lang="en-US" sz="1600" dirty="0"/>
                        <a:t>27.7%</a:t>
                      </a:r>
                      <a:endParaRPr lang="en-US" altLang="en-US" sz="1600" b="0" dirty="0">
                        <a:solidFill>
                          <a:srgbClr val="000000"/>
                        </a:solidFill>
                        <a:latin typeface="宋体" pitchFamily="2" charset="-122"/>
                      </a:endParaRPr>
                    </a:p>
                  </a:txBody>
                  <a:tcPr marL="12700" marR="12700" marT="12700" anchor="ctr"/>
                </a:tc>
                <a:tc>
                  <a:txBody>
                    <a:bodyPr/>
                    <a:lstStyle/>
                    <a:p>
                      <a:pPr algn="ctr">
                        <a:buNone/>
                      </a:pPr>
                      <a:r>
                        <a:rPr lang="en-US" sz="1600" dirty="0"/>
                        <a:t>6.9%</a:t>
                      </a:r>
                      <a:endParaRPr lang="en-US" altLang="en-US" sz="1600" b="0" dirty="0">
                        <a:solidFill>
                          <a:srgbClr val="000000"/>
                        </a:solidFill>
                        <a:latin typeface="宋体" pitchFamily="2" charset="-122"/>
                      </a:endParaRPr>
                    </a:p>
                  </a:txBody>
                  <a:tcPr marL="12700" marR="12700" marT="12700" anchor="ctr"/>
                </a:tc>
                <a:tc>
                  <a:txBody>
                    <a:bodyPr/>
                    <a:lstStyle/>
                    <a:p>
                      <a:pPr algn="ctr">
                        <a:buNone/>
                      </a:pPr>
                      <a:r>
                        <a:rPr lang="en-US" sz="1600" dirty="0"/>
                        <a:t>-</a:t>
                      </a:r>
                      <a:endParaRPr lang="en-US" altLang="en-US" sz="1600" b="0" dirty="0">
                        <a:solidFill>
                          <a:srgbClr val="000000"/>
                        </a:solidFill>
                        <a:latin typeface="宋体" pitchFamily="2" charset="-122"/>
                      </a:endParaRPr>
                    </a:p>
                  </a:txBody>
                  <a:tcPr marL="12700" marR="12700" marT="12700" anchor="ct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3704" y="836820"/>
            <a:ext cx="3269125" cy="646331"/>
          </a:xfrm>
          <a:prstGeom prst="rect">
            <a:avLst/>
          </a:prstGeom>
          <a:noFill/>
        </p:spPr>
        <p:txBody>
          <a:bodyPr wrap="square" rtlCol="0">
            <a:spAutoFit/>
          </a:bodyPr>
          <a:lstStyle/>
          <a:p>
            <a:r>
              <a:rPr lang="zh-CN" altLang="en-US" sz="3600" b="1" dirty="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研究成果</a:t>
            </a:r>
          </a:p>
        </p:txBody>
      </p:sp>
      <p:sp>
        <p:nvSpPr>
          <p:cNvPr id="12" name="内容占位符 2"/>
          <p:cNvSpPr txBox="1"/>
          <p:nvPr/>
        </p:nvSpPr>
        <p:spPr>
          <a:xfrm>
            <a:off x="323704" y="1556870"/>
            <a:ext cx="7848401" cy="563880"/>
          </a:xfrm>
          <a:prstGeom prst="rect">
            <a:avLst/>
          </a:prstGeom>
          <a:noFill/>
          <a:ln w="9525">
            <a:noFill/>
          </a:ln>
        </p:spPr>
        <p:txBody>
          <a:bodyPr vert="horz">
            <a:noAutofit/>
          </a:bodyPr>
          <a:lstStyle>
            <a:lvl1pPr marL="342900" lvl="0" indent="-342900" algn="l" defTabSz="914400" eaLnBrk="1" fontAlgn="base" latinLnBrk="0" hangingPunct="1">
              <a:lnSpc>
                <a:spcPct val="100000"/>
              </a:lnSpc>
              <a:spcBef>
                <a:spcPct val="20000"/>
              </a:spcBef>
              <a:buFont typeface="Arial" panose="02080604020202020204" pitchFamily="34" charset="0"/>
              <a:buChar char="•"/>
              <a:defRPr sz="3200" kern="1200">
                <a:solidFill>
                  <a:schemeClr val="tx1"/>
                </a:solidFill>
                <a:latin typeface="+mn-lt"/>
                <a:ea typeface="+mn-ea"/>
                <a:cs typeface="+mn-cs"/>
                <a:sym typeface="Calibri" panose="020F0502020204030204" charset="0"/>
              </a:defRPr>
            </a:lvl1pPr>
            <a:lvl2pPr marL="742950" lvl="1" indent="-285750" algn="l" defTabSz="914400" eaLnBrk="1" fontAlgn="base" latinLnBrk="0" hangingPunct="1">
              <a:lnSpc>
                <a:spcPct val="100000"/>
              </a:lnSpc>
              <a:spcBef>
                <a:spcPct val="20000"/>
              </a:spcBef>
              <a:buFont typeface="Arial" panose="02080604020202020204" pitchFamily="34" charset="0"/>
              <a:buChar char="–"/>
              <a:defRPr sz="2800" kern="1200">
                <a:solidFill>
                  <a:schemeClr val="tx1"/>
                </a:solidFill>
                <a:latin typeface="Calibri" panose="020F0502020204030204" charset="0"/>
                <a:ea typeface="宋体" pitchFamily="2" charset="-122"/>
                <a:cs typeface="+mn-cs"/>
                <a:sym typeface="Calibri" panose="020F0502020204030204" charset="0"/>
              </a:defRPr>
            </a:lvl2pPr>
            <a:lvl3pPr marL="1143000" lvl="2" indent="-228600" algn="l" defTabSz="914400" eaLnBrk="1" fontAlgn="base" latinLnBrk="0" hangingPunct="1">
              <a:lnSpc>
                <a:spcPct val="100000"/>
              </a:lnSpc>
              <a:spcBef>
                <a:spcPct val="20000"/>
              </a:spcBef>
              <a:buFont typeface="Arial" panose="02080604020202020204" pitchFamily="34" charset="0"/>
              <a:buChar char="•"/>
              <a:defRPr sz="2400" kern="1200">
                <a:solidFill>
                  <a:schemeClr val="tx1"/>
                </a:solidFill>
                <a:latin typeface="Calibri" panose="020F0502020204030204" charset="0"/>
                <a:ea typeface="宋体" pitchFamily="2" charset="-122"/>
                <a:cs typeface="+mn-cs"/>
                <a:sym typeface="Calibri" panose="020F0502020204030204" charset="0"/>
              </a:defRPr>
            </a:lvl3pPr>
            <a:lvl4pPr marL="1600200" lvl="3"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4pPr>
            <a:lvl5pPr marL="2057400" lvl="4"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5pPr>
            <a:lvl6pPr marL="2514600" lvl="5"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6pPr>
            <a:lvl7pPr marL="2971800" lvl="6"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7pPr>
            <a:lvl8pPr marL="3429000" lvl="7"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8pPr>
            <a:lvl9pPr marL="3886200" lvl="8"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9pPr>
          </a:lstStyle>
          <a:p>
            <a:pPr marL="0" indent="0">
              <a:spcAft>
                <a:spcPts val="0"/>
              </a:spcAft>
              <a:buNone/>
            </a:pPr>
            <a:r>
              <a:rPr lang="zh-CN" altLang="en-US" sz="2200" b="1" dirty="0">
                <a:latin typeface="微软雅黑" panose="020B0503020204020204" pitchFamily="34" charset="-122"/>
                <a:ea typeface="微软雅黑" panose="020B0503020204020204" pitchFamily="34" charset="-122"/>
              </a:rPr>
              <a:t>无限大介质累积因子的仿真计算</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仿真思路</a:t>
            </a:r>
            <a:endParaRPr lang="en-US" altLang="zh-CN" sz="2200" b="1"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a:xfrm>
            <a:off x="6732150" y="6178294"/>
            <a:ext cx="2133600" cy="365125"/>
          </a:xfrm>
        </p:spPr>
        <p:txBody>
          <a:bodyPr/>
          <a:lstStyle/>
          <a:p>
            <a:pPr lvl="0"/>
            <a:fld id="{9A0DB2DC-4C9A-4742-B13C-FB6460FD3503}" type="slidenum">
              <a:rPr lang="zh-CN" altLang="en-US" sz="2400" b="1" smtClean="0"/>
              <a:t>12</a:t>
            </a:fld>
            <a:endParaRPr lang="zh-CN" altLang="en-US" sz="2400" b="1" dirty="0">
              <a:ea typeface="宋体" pitchFamily="2" charset="-122"/>
            </a:endParaRPr>
          </a:p>
        </p:txBody>
      </p:sp>
      <p:pic>
        <p:nvPicPr>
          <p:cNvPr id="16392" name="图片 7"/>
          <p:cNvPicPr>
            <a:picLocks noChangeAspect="1"/>
          </p:cNvPicPr>
          <p:nvPr/>
        </p:nvPicPr>
        <p:blipFill>
          <a:blip r:embed="rId3"/>
          <a:srcRect l="2602" r="64544" b="28509"/>
          <a:stretch>
            <a:fillRect/>
          </a:stretch>
        </p:blipFill>
        <p:spPr>
          <a:xfrm>
            <a:off x="251460" y="2276475"/>
            <a:ext cx="2653665" cy="2347595"/>
          </a:xfrm>
          <a:prstGeom prst="rect">
            <a:avLst/>
          </a:prstGeom>
          <a:noFill/>
          <a:ln w="9525">
            <a:noFill/>
          </a:ln>
        </p:spPr>
      </p:pic>
      <p:cxnSp>
        <p:nvCxnSpPr>
          <p:cNvPr id="4" name="直接箭头连接符 3"/>
          <p:cNvCxnSpPr/>
          <p:nvPr/>
        </p:nvCxnSpPr>
        <p:spPr>
          <a:xfrm>
            <a:off x="2987675" y="3352165"/>
            <a:ext cx="2447925" cy="444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5" name="椭圆 4"/>
          <p:cNvSpPr/>
          <p:nvPr/>
        </p:nvSpPr>
        <p:spPr>
          <a:xfrm>
            <a:off x="5868035" y="2132330"/>
            <a:ext cx="2448560" cy="2448560"/>
          </a:xfrm>
          <a:prstGeom prst="ellipse">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椭圆 6"/>
          <p:cNvSpPr/>
          <p:nvPr/>
        </p:nvSpPr>
        <p:spPr>
          <a:xfrm>
            <a:off x="7054215" y="3315970"/>
            <a:ext cx="75565" cy="755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8" name="直接连接符 7"/>
          <p:cNvCxnSpPr/>
          <p:nvPr/>
        </p:nvCxnSpPr>
        <p:spPr>
          <a:xfrm flipH="1">
            <a:off x="5795645" y="2000250"/>
            <a:ext cx="1118870" cy="996315"/>
          </a:xfrm>
          <a:prstGeom prst="line">
            <a:avLst/>
          </a:prstGeom>
        </p:spPr>
        <p:style>
          <a:lnRef idx="2">
            <a:schemeClr val="dk1"/>
          </a:lnRef>
          <a:fillRef idx="1">
            <a:schemeClr val="lt1"/>
          </a:fillRef>
          <a:effectRef idx="0">
            <a:schemeClr val="dk1"/>
          </a:effectRef>
          <a:fontRef idx="minor">
            <a:schemeClr val="dk1"/>
          </a:fontRef>
        </p:style>
      </p:cxnSp>
      <p:cxnSp>
        <p:nvCxnSpPr>
          <p:cNvPr id="9" name="直接连接符 8"/>
          <p:cNvCxnSpPr/>
          <p:nvPr/>
        </p:nvCxnSpPr>
        <p:spPr>
          <a:xfrm flipH="1">
            <a:off x="5652135" y="1916430"/>
            <a:ext cx="1583690" cy="1440180"/>
          </a:xfrm>
          <a:prstGeom prst="line">
            <a:avLst/>
          </a:prstGeom>
        </p:spPr>
        <p:style>
          <a:lnRef idx="2">
            <a:schemeClr val="dk1"/>
          </a:lnRef>
          <a:fillRef idx="1">
            <a:schemeClr val="lt1"/>
          </a:fillRef>
          <a:effectRef idx="0">
            <a:schemeClr val="dk1"/>
          </a:effectRef>
          <a:fontRef idx="minor">
            <a:schemeClr val="dk1"/>
          </a:fontRef>
        </p:style>
      </p:cxnSp>
      <p:cxnSp>
        <p:nvCxnSpPr>
          <p:cNvPr id="10" name="直接连接符 9"/>
          <p:cNvCxnSpPr/>
          <p:nvPr/>
        </p:nvCxnSpPr>
        <p:spPr>
          <a:xfrm flipH="1">
            <a:off x="5723890" y="1916430"/>
            <a:ext cx="1800225" cy="1656080"/>
          </a:xfrm>
          <a:prstGeom prst="line">
            <a:avLst/>
          </a:prstGeom>
        </p:spPr>
        <p:style>
          <a:lnRef idx="2">
            <a:schemeClr val="dk1"/>
          </a:lnRef>
          <a:fillRef idx="1">
            <a:schemeClr val="lt1"/>
          </a:fillRef>
          <a:effectRef idx="0">
            <a:schemeClr val="dk1"/>
          </a:effectRef>
          <a:fontRef idx="minor">
            <a:schemeClr val="dk1"/>
          </a:fontRef>
        </p:style>
      </p:cxnSp>
      <p:cxnSp>
        <p:nvCxnSpPr>
          <p:cNvPr id="13" name="直接连接符 12"/>
          <p:cNvCxnSpPr/>
          <p:nvPr/>
        </p:nvCxnSpPr>
        <p:spPr>
          <a:xfrm flipH="1">
            <a:off x="5723890" y="1916430"/>
            <a:ext cx="2087880" cy="1871980"/>
          </a:xfrm>
          <a:prstGeom prst="line">
            <a:avLst/>
          </a:prstGeom>
        </p:spPr>
        <p:style>
          <a:lnRef idx="2">
            <a:schemeClr val="dk1"/>
          </a:lnRef>
          <a:fillRef idx="1">
            <a:schemeClr val="lt1"/>
          </a:fillRef>
          <a:effectRef idx="0">
            <a:schemeClr val="dk1"/>
          </a:effectRef>
          <a:fontRef idx="minor">
            <a:schemeClr val="dk1"/>
          </a:fontRef>
        </p:style>
      </p:cxnSp>
      <p:cxnSp>
        <p:nvCxnSpPr>
          <p:cNvPr id="14" name="直接连接符 13"/>
          <p:cNvCxnSpPr/>
          <p:nvPr/>
        </p:nvCxnSpPr>
        <p:spPr>
          <a:xfrm flipH="1">
            <a:off x="5723890" y="1916430"/>
            <a:ext cx="2376170" cy="2087880"/>
          </a:xfrm>
          <a:prstGeom prst="line">
            <a:avLst/>
          </a:prstGeom>
        </p:spPr>
        <p:style>
          <a:lnRef idx="2">
            <a:schemeClr val="dk1"/>
          </a:lnRef>
          <a:fillRef idx="1">
            <a:schemeClr val="lt1"/>
          </a:fillRef>
          <a:effectRef idx="0">
            <a:schemeClr val="dk1"/>
          </a:effectRef>
          <a:fontRef idx="minor">
            <a:schemeClr val="dk1"/>
          </a:fontRef>
        </p:style>
      </p:cxnSp>
      <p:cxnSp>
        <p:nvCxnSpPr>
          <p:cNvPr id="16" name="直接连接符 15"/>
          <p:cNvCxnSpPr/>
          <p:nvPr/>
        </p:nvCxnSpPr>
        <p:spPr>
          <a:xfrm flipH="1">
            <a:off x="5795645" y="1916430"/>
            <a:ext cx="2592705" cy="2232025"/>
          </a:xfrm>
          <a:prstGeom prst="line">
            <a:avLst/>
          </a:prstGeom>
        </p:spPr>
        <p:style>
          <a:lnRef idx="2">
            <a:schemeClr val="dk1"/>
          </a:lnRef>
          <a:fillRef idx="1">
            <a:schemeClr val="lt1"/>
          </a:fillRef>
          <a:effectRef idx="0">
            <a:schemeClr val="dk1"/>
          </a:effectRef>
          <a:fontRef idx="minor">
            <a:schemeClr val="dk1"/>
          </a:fontRef>
        </p:style>
      </p:cxnSp>
      <p:cxnSp>
        <p:nvCxnSpPr>
          <p:cNvPr id="17" name="直接连接符 16"/>
          <p:cNvCxnSpPr/>
          <p:nvPr/>
        </p:nvCxnSpPr>
        <p:spPr>
          <a:xfrm flipH="1">
            <a:off x="5868035" y="2060575"/>
            <a:ext cx="2592070" cy="2303780"/>
          </a:xfrm>
          <a:prstGeom prst="line">
            <a:avLst/>
          </a:prstGeom>
        </p:spPr>
        <p:style>
          <a:lnRef idx="2">
            <a:schemeClr val="dk1"/>
          </a:lnRef>
          <a:fillRef idx="1">
            <a:schemeClr val="lt1"/>
          </a:fillRef>
          <a:effectRef idx="0">
            <a:schemeClr val="dk1"/>
          </a:effectRef>
          <a:fontRef idx="minor">
            <a:schemeClr val="dk1"/>
          </a:fontRef>
        </p:style>
      </p:cxnSp>
      <p:cxnSp>
        <p:nvCxnSpPr>
          <p:cNvPr id="18" name="直接连接符 17"/>
          <p:cNvCxnSpPr/>
          <p:nvPr/>
        </p:nvCxnSpPr>
        <p:spPr>
          <a:xfrm flipH="1">
            <a:off x="5868035" y="2276475"/>
            <a:ext cx="2592070" cy="2303780"/>
          </a:xfrm>
          <a:prstGeom prst="line">
            <a:avLst/>
          </a:prstGeom>
        </p:spPr>
        <p:style>
          <a:lnRef idx="2">
            <a:schemeClr val="dk1"/>
          </a:lnRef>
          <a:fillRef idx="1">
            <a:schemeClr val="lt1"/>
          </a:fillRef>
          <a:effectRef idx="0">
            <a:schemeClr val="dk1"/>
          </a:effectRef>
          <a:fontRef idx="minor">
            <a:schemeClr val="dk1"/>
          </a:fontRef>
        </p:style>
      </p:cxnSp>
      <p:cxnSp>
        <p:nvCxnSpPr>
          <p:cNvPr id="19" name="直接连接符 18"/>
          <p:cNvCxnSpPr/>
          <p:nvPr/>
        </p:nvCxnSpPr>
        <p:spPr>
          <a:xfrm flipH="1">
            <a:off x="6012180" y="2564130"/>
            <a:ext cx="2447925" cy="2160270"/>
          </a:xfrm>
          <a:prstGeom prst="line">
            <a:avLst/>
          </a:prstGeom>
        </p:spPr>
        <p:style>
          <a:lnRef idx="2">
            <a:schemeClr val="dk1"/>
          </a:lnRef>
          <a:fillRef idx="1">
            <a:schemeClr val="lt1"/>
          </a:fillRef>
          <a:effectRef idx="0">
            <a:schemeClr val="dk1"/>
          </a:effectRef>
          <a:fontRef idx="minor">
            <a:schemeClr val="dk1"/>
          </a:fontRef>
        </p:style>
      </p:cxnSp>
      <p:cxnSp>
        <p:nvCxnSpPr>
          <p:cNvPr id="20" name="直接连接符 19"/>
          <p:cNvCxnSpPr/>
          <p:nvPr/>
        </p:nvCxnSpPr>
        <p:spPr>
          <a:xfrm flipH="1">
            <a:off x="6299835" y="2780665"/>
            <a:ext cx="2160270" cy="1943735"/>
          </a:xfrm>
          <a:prstGeom prst="line">
            <a:avLst/>
          </a:prstGeom>
        </p:spPr>
        <p:style>
          <a:lnRef idx="2">
            <a:schemeClr val="dk1"/>
          </a:lnRef>
          <a:fillRef idx="1">
            <a:schemeClr val="lt1"/>
          </a:fillRef>
          <a:effectRef idx="0">
            <a:schemeClr val="dk1"/>
          </a:effectRef>
          <a:fontRef idx="minor">
            <a:schemeClr val="dk1"/>
          </a:fontRef>
        </p:style>
      </p:cxnSp>
      <p:cxnSp>
        <p:nvCxnSpPr>
          <p:cNvPr id="21" name="直接连接符 20"/>
          <p:cNvCxnSpPr/>
          <p:nvPr/>
        </p:nvCxnSpPr>
        <p:spPr>
          <a:xfrm flipH="1">
            <a:off x="6515735" y="2924175"/>
            <a:ext cx="2016125" cy="1800225"/>
          </a:xfrm>
          <a:prstGeom prst="line">
            <a:avLst/>
          </a:prstGeom>
        </p:spPr>
        <p:style>
          <a:lnRef idx="2">
            <a:schemeClr val="dk1"/>
          </a:lnRef>
          <a:fillRef idx="1">
            <a:schemeClr val="lt1"/>
          </a:fillRef>
          <a:effectRef idx="0">
            <a:schemeClr val="dk1"/>
          </a:effectRef>
          <a:fontRef idx="minor">
            <a:schemeClr val="dk1"/>
          </a:fontRef>
        </p:style>
      </p:cxnSp>
      <p:cxnSp>
        <p:nvCxnSpPr>
          <p:cNvPr id="22" name="直接连接符 21"/>
          <p:cNvCxnSpPr/>
          <p:nvPr/>
        </p:nvCxnSpPr>
        <p:spPr>
          <a:xfrm flipH="1">
            <a:off x="6804025" y="3284220"/>
            <a:ext cx="1656080" cy="1440180"/>
          </a:xfrm>
          <a:prstGeom prst="line">
            <a:avLst/>
          </a:prstGeom>
        </p:spPr>
        <p:style>
          <a:lnRef idx="2">
            <a:schemeClr val="dk1"/>
          </a:lnRef>
          <a:fillRef idx="1">
            <a:schemeClr val="lt1"/>
          </a:fillRef>
          <a:effectRef idx="0">
            <a:schemeClr val="dk1"/>
          </a:effectRef>
          <a:fontRef idx="minor">
            <a:schemeClr val="dk1"/>
          </a:fontRef>
        </p:style>
      </p:cxnSp>
      <p:cxnSp>
        <p:nvCxnSpPr>
          <p:cNvPr id="23" name="直接连接符 22"/>
          <p:cNvCxnSpPr/>
          <p:nvPr/>
        </p:nvCxnSpPr>
        <p:spPr>
          <a:xfrm flipH="1">
            <a:off x="7091680" y="3524250"/>
            <a:ext cx="1346835" cy="1200150"/>
          </a:xfrm>
          <a:prstGeom prst="line">
            <a:avLst/>
          </a:prstGeom>
        </p:spPr>
        <p:style>
          <a:lnRef idx="2">
            <a:schemeClr val="dk1"/>
          </a:lnRef>
          <a:fillRef idx="1">
            <a:schemeClr val="lt1"/>
          </a:fillRef>
          <a:effectRef idx="0">
            <a:schemeClr val="dk1"/>
          </a:effectRef>
          <a:fontRef idx="minor">
            <a:schemeClr val="dk1"/>
          </a:fontRef>
        </p:style>
      </p:cxnSp>
      <p:cxnSp>
        <p:nvCxnSpPr>
          <p:cNvPr id="24" name="直接连接符 23"/>
          <p:cNvCxnSpPr/>
          <p:nvPr/>
        </p:nvCxnSpPr>
        <p:spPr>
          <a:xfrm flipH="1">
            <a:off x="7379970" y="3651250"/>
            <a:ext cx="1185545" cy="1073150"/>
          </a:xfrm>
          <a:prstGeom prst="line">
            <a:avLst/>
          </a:prstGeom>
        </p:spPr>
        <p:style>
          <a:lnRef idx="2">
            <a:schemeClr val="dk1"/>
          </a:lnRef>
          <a:fillRef idx="1">
            <a:schemeClr val="lt1"/>
          </a:fillRef>
          <a:effectRef idx="0">
            <a:schemeClr val="dk1"/>
          </a:effectRef>
          <a:fontRef idx="minor">
            <a:schemeClr val="dk1"/>
          </a:fontRef>
        </p:style>
      </p:cxnSp>
      <p:cxnSp>
        <p:nvCxnSpPr>
          <p:cNvPr id="25" name="直接连接符 24"/>
          <p:cNvCxnSpPr/>
          <p:nvPr/>
        </p:nvCxnSpPr>
        <p:spPr>
          <a:xfrm flipH="1">
            <a:off x="7668260" y="3932555"/>
            <a:ext cx="863600" cy="720090"/>
          </a:xfrm>
          <a:prstGeom prst="line">
            <a:avLst/>
          </a:prstGeom>
        </p:spPr>
        <p:style>
          <a:lnRef idx="2">
            <a:schemeClr val="dk1"/>
          </a:lnRef>
          <a:fillRef idx="1">
            <a:schemeClr val="lt1"/>
          </a:fillRef>
          <a:effectRef idx="0">
            <a:schemeClr val="dk1"/>
          </a:effectRef>
          <a:fontRef idx="minor">
            <a:schemeClr val="dk1"/>
          </a:fontRef>
        </p:style>
      </p:cxnSp>
      <p:cxnSp>
        <p:nvCxnSpPr>
          <p:cNvPr id="26" name="直接连接符 25"/>
          <p:cNvCxnSpPr/>
          <p:nvPr/>
        </p:nvCxnSpPr>
        <p:spPr>
          <a:xfrm flipH="1">
            <a:off x="5652135" y="1844040"/>
            <a:ext cx="1118870" cy="996315"/>
          </a:xfrm>
          <a:prstGeom prst="line">
            <a:avLst/>
          </a:prstGeom>
        </p:spPr>
        <p:style>
          <a:lnRef idx="2">
            <a:schemeClr val="dk1"/>
          </a:lnRef>
          <a:fillRef idx="1">
            <a:schemeClr val="lt1"/>
          </a:fillRef>
          <a:effectRef idx="0">
            <a:schemeClr val="dk1"/>
          </a:effectRef>
          <a:fontRef idx="minor">
            <a:schemeClr val="dk1"/>
          </a:fontRef>
        </p:style>
      </p:cxnSp>
      <p:cxnSp>
        <p:nvCxnSpPr>
          <p:cNvPr id="27" name="直接箭头连接符 26"/>
          <p:cNvCxnSpPr/>
          <p:nvPr/>
        </p:nvCxnSpPr>
        <p:spPr>
          <a:xfrm flipV="1">
            <a:off x="7091680" y="2132330"/>
            <a:ext cx="0" cy="122428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8" name="直接箭头连接符 27"/>
          <p:cNvCxnSpPr/>
          <p:nvPr/>
        </p:nvCxnSpPr>
        <p:spPr>
          <a:xfrm flipV="1">
            <a:off x="7091680" y="2492375"/>
            <a:ext cx="864235" cy="864235"/>
          </a:xfrm>
          <a:prstGeom prst="straightConnector1">
            <a:avLst/>
          </a:prstGeom>
          <a:ln w="28575">
            <a:solidFill>
              <a:schemeClr val="tx1"/>
            </a:solidFill>
            <a:tailEnd type="arrow" w="med" len="med"/>
          </a:ln>
        </p:spPr>
        <p:style>
          <a:lnRef idx="3">
            <a:schemeClr val="dk1"/>
          </a:lnRef>
          <a:fillRef idx="0">
            <a:schemeClr val="dk1"/>
          </a:fillRef>
          <a:effectRef idx="2">
            <a:schemeClr val="dk1"/>
          </a:effectRef>
          <a:fontRef idx="minor">
            <a:schemeClr val="tx1"/>
          </a:fontRef>
        </p:style>
      </p:cxnSp>
      <p:cxnSp>
        <p:nvCxnSpPr>
          <p:cNvPr id="29" name="直接箭头连接符 28"/>
          <p:cNvCxnSpPr/>
          <p:nvPr/>
        </p:nvCxnSpPr>
        <p:spPr>
          <a:xfrm>
            <a:off x="7091680" y="3356610"/>
            <a:ext cx="1224280" cy="0"/>
          </a:xfrm>
          <a:prstGeom prst="straightConnector1">
            <a:avLst/>
          </a:prstGeom>
          <a:ln w="28575">
            <a:solidFill>
              <a:schemeClr val="tx1"/>
            </a:solidFill>
            <a:tailEnd type="arrow" w="med" len="med"/>
          </a:ln>
        </p:spPr>
        <p:style>
          <a:lnRef idx="3">
            <a:schemeClr val="dk1"/>
          </a:lnRef>
          <a:fillRef idx="0">
            <a:schemeClr val="dk1"/>
          </a:fillRef>
          <a:effectRef idx="2">
            <a:schemeClr val="dk1"/>
          </a:effectRef>
          <a:fontRef idx="minor">
            <a:schemeClr val="tx1"/>
          </a:fontRef>
        </p:style>
      </p:cxnSp>
      <p:cxnSp>
        <p:nvCxnSpPr>
          <p:cNvPr id="30" name="直接箭头连接符 29"/>
          <p:cNvCxnSpPr/>
          <p:nvPr/>
        </p:nvCxnSpPr>
        <p:spPr>
          <a:xfrm>
            <a:off x="7091680" y="3356610"/>
            <a:ext cx="864235" cy="863600"/>
          </a:xfrm>
          <a:prstGeom prst="straightConnector1">
            <a:avLst/>
          </a:prstGeom>
          <a:ln w="28575">
            <a:solidFill>
              <a:schemeClr val="tx1"/>
            </a:solidFill>
            <a:tailEnd type="arrow" w="med" len="med"/>
          </a:ln>
        </p:spPr>
        <p:style>
          <a:lnRef idx="3">
            <a:schemeClr val="dk1"/>
          </a:lnRef>
          <a:fillRef idx="0">
            <a:schemeClr val="dk1"/>
          </a:fillRef>
          <a:effectRef idx="2">
            <a:schemeClr val="dk1"/>
          </a:effectRef>
          <a:fontRef idx="minor">
            <a:schemeClr val="tx1"/>
          </a:fontRef>
        </p:style>
      </p:cxnSp>
      <p:cxnSp>
        <p:nvCxnSpPr>
          <p:cNvPr id="31" name="直接箭头连接符 30"/>
          <p:cNvCxnSpPr/>
          <p:nvPr/>
        </p:nvCxnSpPr>
        <p:spPr>
          <a:xfrm>
            <a:off x="7091680" y="3356610"/>
            <a:ext cx="635" cy="122428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2" name="直接箭头连接符 31"/>
          <p:cNvCxnSpPr/>
          <p:nvPr/>
        </p:nvCxnSpPr>
        <p:spPr>
          <a:xfrm flipH="1">
            <a:off x="6228080" y="3356610"/>
            <a:ext cx="863600" cy="86360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3" name="直接箭头连接符 32"/>
          <p:cNvCxnSpPr/>
          <p:nvPr/>
        </p:nvCxnSpPr>
        <p:spPr>
          <a:xfrm flipH="1">
            <a:off x="5868035" y="3356610"/>
            <a:ext cx="1223645"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4" name="直接箭头连接符 33"/>
          <p:cNvCxnSpPr/>
          <p:nvPr/>
        </p:nvCxnSpPr>
        <p:spPr>
          <a:xfrm flipH="1" flipV="1">
            <a:off x="6226810" y="2491105"/>
            <a:ext cx="864870" cy="86550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36" name="文本框 35"/>
          <p:cNvSpPr txBox="1"/>
          <p:nvPr/>
        </p:nvSpPr>
        <p:spPr>
          <a:xfrm>
            <a:off x="3319145" y="2755900"/>
            <a:ext cx="1784985" cy="553085"/>
          </a:xfrm>
          <a:prstGeom prst="rect">
            <a:avLst/>
          </a:prstGeom>
          <a:noFill/>
        </p:spPr>
        <p:txBody>
          <a:bodyPr wrap="square" rtlCol="0">
            <a:spAutoFit/>
          </a:bodyPr>
          <a:lstStyle/>
          <a:p>
            <a:pPr>
              <a:lnSpc>
                <a:spcPct val="150000"/>
              </a:lnSpc>
              <a:buNone/>
            </a:pPr>
            <a:r>
              <a:rPr lang="zh-CN" altLang="en-US" sz="2000" dirty="0">
                <a:latin typeface="黑体" panose="02010609060101010101" pitchFamily="49" charset="-122"/>
                <a:ea typeface="黑体" panose="02010609060101010101" pitchFamily="49" charset="-122"/>
              </a:rPr>
              <a:t>各项同性点源</a:t>
            </a:r>
          </a:p>
        </p:txBody>
      </p:sp>
      <p:sp>
        <p:nvSpPr>
          <p:cNvPr id="37" name="文本框 36"/>
          <p:cNvSpPr txBox="1"/>
          <p:nvPr/>
        </p:nvSpPr>
        <p:spPr>
          <a:xfrm>
            <a:off x="3283585" y="3428365"/>
            <a:ext cx="1784985" cy="553085"/>
          </a:xfrm>
          <a:prstGeom prst="rect">
            <a:avLst/>
          </a:prstGeom>
          <a:noFill/>
        </p:spPr>
        <p:txBody>
          <a:bodyPr wrap="square" rtlCol="0">
            <a:spAutoFit/>
          </a:bodyPr>
          <a:lstStyle/>
          <a:p>
            <a:pPr algn="ctr">
              <a:lnSpc>
                <a:spcPct val="150000"/>
              </a:lnSpc>
              <a:buNone/>
            </a:pPr>
            <a:r>
              <a:rPr lang="zh-CN" altLang="en-US" sz="2000" dirty="0">
                <a:latin typeface="黑体" panose="02010609060101010101" pitchFamily="49" charset="-122"/>
                <a:ea typeface="黑体" panose="02010609060101010101" pitchFamily="49" charset="-122"/>
              </a:rPr>
              <a:t>等效球壳面</a:t>
            </a:r>
          </a:p>
        </p:txBody>
      </p:sp>
      <p:cxnSp>
        <p:nvCxnSpPr>
          <p:cNvPr id="38" name="直接箭头连接符 37"/>
          <p:cNvCxnSpPr/>
          <p:nvPr/>
        </p:nvCxnSpPr>
        <p:spPr>
          <a:xfrm flipV="1">
            <a:off x="7091680" y="2132330"/>
            <a:ext cx="0" cy="1224280"/>
          </a:xfrm>
          <a:prstGeom prst="straightConnector1">
            <a:avLst/>
          </a:prstGeom>
          <a:ln w="28575">
            <a:solidFill>
              <a:schemeClr val="tx1"/>
            </a:solidFill>
            <a:tailEnd type="arrow" w="med" len="med"/>
          </a:ln>
        </p:spPr>
        <p:style>
          <a:lnRef idx="3">
            <a:schemeClr val="dk1"/>
          </a:lnRef>
          <a:fillRef idx="0">
            <a:schemeClr val="dk1"/>
          </a:fillRef>
          <a:effectRef idx="2">
            <a:schemeClr val="dk1"/>
          </a:effectRef>
          <a:fontRef idx="minor">
            <a:schemeClr val="tx1"/>
          </a:fontRef>
        </p:style>
      </p:cxnSp>
      <p:cxnSp>
        <p:nvCxnSpPr>
          <p:cNvPr id="39" name="直接箭头连接符 38"/>
          <p:cNvCxnSpPr/>
          <p:nvPr/>
        </p:nvCxnSpPr>
        <p:spPr>
          <a:xfrm>
            <a:off x="7091680" y="3356610"/>
            <a:ext cx="635" cy="1224280"/>
          </a:xfrm>
          <a:prstGeom prst="straightConnector1">
            <a:avLst/>
          </a:prstGeom>
          <a:ln w="28575">
            <a:solidFill>
              <a:schemeClr val="tx1"/>
            </a:solidFill>
            <a:tailEnd type="arrow" w="med" len="med"/>
          </a:ln>
        </p:spPr>
        <p:style>
          <a:lnRef idx="3">
            <a:schemeClr val="dk1"/>
          </a:lnRef>
          <a:fillRef idx="0">
            <a:schemeClr val="dk1"/>
          </a:fillRef>
          <a:effectRef idx="2">
            <a:schemeClr val="dk1"/>
          </a:effectRef>
          <a:fontRef idx="minor">
            <a:schemeClr val="tx1"/>
          </a:fontRef>
        </p:style>
      </p:cxnSp>
      <p:cxnSp>
        <p:nvCxnSpPr>
          <p:cNvPr id="40" name="直接箭头连接符 39"/>
          <p:cNvCxnSpPr/>
          <p:nvPr/>
        </p:nvCxnSpPr>
        <p:spPr>
          <a:xfrm flipH="1">
            <a:off x="6228080" y="3356610"/>
            <a:ext cx="863600" cy="863600"/>
          </a:xfrm>
          <a:prstGeom prst="straightConnector1">
            <a:avLst/>
          </a:prstGeom>
          <a:ln w="28575">
            <a:solidFill>
              <a:schemeClr val="tx1"/>
            </a:solidFill>
            <a:tailEnd type="arrow" w="med" len="med"/>
          </a:ln>
        </p:spPr>
        <p:style>
          <a:lnRef idx="3">
            <a:schemeClr val="dk1"/>
          </a:lnRef>
          <a:fillRef idx="0">
            <a:schemeClr val="dk1"/>
          </a:fillRef>
          <a:effectRef idx="2">
            <a:schemeClr val="dk1"/>
          </a:effectRef>
          <a:fontRef idx="minor">
            <a:schemeClr val="tx1"/>
          </a:fontRef>
        </p:style>
      </p:cxnSp>
      <p:cxnSp>
        <p:nvCxnSpPr>
          <p:cNvPr id="41" name="直接箭头连接符 40"/>
          <p:cNvCxnSpPr/>
          <p:nvPr/>
        </p:nvCxnSpPr>
        <p:spPr>
          <a:xfrm flipH="1">
            <a:off x="5868035" y="3356610"/>
            <a:ext cx="1223645" cy="0"/>
          </a:xfrm>
          <a:prstGeom prst="straightConnector1">
            <a:avLst/>
          </a:prstGeom>
          <a:ln w="28575">
            <a:solidFill>
              <a:schemeClr val="tx1"/>
            </a:solidFill>
            <a:tailEnd type="arrow" w="med" len="med"/>
          </a:ln>
        </p:spPr>
        <p:style>
          <a:lnRef idx="3">
            <a:schemeClr val="dk1"/>
          </a:lnRef>
          <a:fillRef idx="0">
            <a:schemeClr val="dk1"/>
          </a:fillRef>
          <a:effectRef idx="2">
            <a:schemeClr val="dk1"/>
          </a:effectRef>
          <a:fontRef idx="minor">
            <a:schemeClr val="tx1"/>
          </a:fontRef>
        </p:style>
      </p:cxnSp>
      <p:cxnSp>
        <p:nvCxnSpPr>
          <p:cNvPr id="42" name="直接箭头连接符 41"/>
          <p:cNvCxnSpPr/>
          <p:nvPr/>
        </p:nvCxnSpPr>
        <p:spPr>
          <a:xfrm flipH="1" flipV="1">
            <a:off x="6226810" y="2491105"/>
            <a:ext cx="864870" cy="865505"/>
          </a:xfrm>
          <a:prstGeom prst="straightConnector1">
            <a:avLst/>
          </a:prstGeom>
          <a:ln w="28575">
            <a:solidFill>
              <a:schemeClr val="tx1"/>
            </a:solidFill>
            <a:tailEnd type="arrow" w="med" len="med"/>
          </a:ln>
        </p:spPr>
        <p:style>
          <a:lnRef idx="3">
            <a:schemeClr val="dk1"/>
          </a:lnRef>
          <a:fillRef idx="0">
            <a:schemeClr val="dk1"/>
          </a:fillRef>
          <a:effectRef idx="2">
            <a:schemeClr val="dk1"/>
          </a:effectRef>
          <a:fontRef idx="minor">
            <a:schemeClr val="tx1"/>
          </a:fontRef>
        </p:style>
      </p:cxnSp>
      <p:pic>
        <p:nvPicPr>
          <p:cNvPr id="11" name="图形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63926" y="4904731"/>
            <a:ext cx="3870600" cy="73492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3704" y="836820"/>
            <a:ext cx="3269125" cy="646331"/>
          </a:xfrm>
          <a:prstGeom prst="rect">
            <a:avLst/>
          </a:prstGeom>
          <a:noFill/>
        </p:spPr>
        <p:txBody>
          <a:bodyPr wrap="square" rtlCol="0">
            <a:spAutoFit/>
          </a:bodyPr>
          <a:lstStyle/>
          <a:p>
            <a:r>
              <a:rPr lang="zh-CN" altLang="en-US" sz="3600" b="1" dirty="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研究成果</a:t>
            </a:r>
          </a:p>
        </p:txBody>
      </p:sp>
      <p:sp>
        <p:nvSpPr>
          <p:cNvPr id="12" name="内容占位符 2"/>
          <p:cNvSpPr txBox="1"/>
          <p:nvPr/>
        </p:nvSpPr>
        <p:spPr>
          <a:xfrm>
            <a:off x="323704" y="1556870"/>
            <a:ext cx="7848401" cy="563880"/>
          </a:xfrm>
          <a:prstGeom prst="rect">
            <a:avLst/>
          </a:prstGeom>
          <a:noFill/>
          <a:ln w="9525">
            <a:noFill/>
          </a:ln>
        </p:spPr>
        <p:txBody>
          <a:bodyPr vert="horz">
            <a:noAutofit/>
          </a:bodyPr>
          <a:lstStyle>
            <a:lvl1pPr marL="342900" lvl="0" indent="-342900" algn="l" defTabSz="914400" eaLnBrk="1" fontAlgn="base" latinLnBrk="0" hangingPunct="1">
              <a:lnSpc>
                <a:spcPct val="100000"/>
              </a:lnSpc>
              <a:spcBef>
                <a:spcPct val="20000"/>
              </a:spcBef>
              <a:buFont typeface="Arial" panose="02080604020202020204" pitchFamily="34" charset="0"/>
              <a:buChar char="•"/>
              <a:defRPr sz="3200" kern="1200">
                <a:solidFill>
                  <a:schemeClr val="tx1"/>
                </a:solidFill>
                <a:latin typeface="+mn-lt"/>
                <a:ea typeface="+mn-ea"/>
                <a:cs typeface="+mn-cs"/>
                <a:sym typeface="Calibri" panose="020F0502020204030204" charset="0"/>
              </a:defRPr>
            </a:lvl1pPr>
            <a:lvl2pPr marL="742950" lvl="1" indent="-285750" algn="l" defTabSz="914400" eaLnBrk="1" fontAlgn="base" latinLnBrk="0" hangingPunct="1">
              <a:lnSpc>
                <a:spcPct val="100000"/>
              </a:lnSpc>
              <a:spcBef>
                <a:spcPct val="20000"/>
              </a:spcBef>
              <a:buFont typeface="Arial" panose="02080604020202020204" pitchFamily="34" charset="0"/>
              <a:buChar char="–"/>
              <a:defRPr sz="2800" kern="1200">
                <a:solidFill>
                  <a:schemeClr val="tx1"/>
                </a:solidFill>
                <a:latin typeface="Calibri" panose="020F0502020204030204" charset="0"/>
                <a:ea typeface="宋体" pitchFamily="2" charset="-122"/>
                <a:cs typeface="+mn-cs"/>
                <a:sym typeface="Calibri" panose="020F0502020204030204" charset="0"/>
              </a:defRPr>
            </a:lvl2pPr>
            <a:lvl3pPr marL="1143000" lvl="2" indent="-228600" algn="l" defTabSz="914400" eaLnBrk="1" fontAlgn="base" latinLnBrk="0" hangingPunct="1">
              <a:lnSpc>
                <a:spcPct val="100000"/>
              </a:lnSpc>
              <a:spcBef>
                <a:spcPct val="20000"/>
              </a:spcBef>
              <a:buFont typeface="Arial" panose="02080604020202020204" pitchFamily="34" charset="0"/>
              <a:buChar char="•"/>
              <a:defRPr sz="2400" kern="1200">
                <a:solidFill>
                  <a:schemeClr val="tx1"/>
                </a:solidFill>
                <a:latin typeface="Calibri" panose="020F0502020204030204" charset="0"/>
                <a:ea typeface="宋体" pitchFamily="2" charset="-122"/>
                <a:cs typeface="+mn-cs"/>
                <a:sym typeface="Calibri" panose="020F0502020204030204" charset="0"/>
              </a:defRPr>
            </a:lvl3pPr>
            <a:lvl4pPr marL="1600200" lvl="3"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4pPr>
            <a:lvl5pPr marL="2057400" lvl="4"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5pPr>
            <a:lvl6pPr marL="2514600" lvl="5"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6pPr>
            <a:lvl7pPr marL="2971800" lvl="6"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7pPr>
            <a:lvl8pPr marL="3429000" lvl="7"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8pPr>
            <a:lvl9pPr marL="3886200" lvl="8"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9pPr>
          </a:lstStyle>
          <a:p>
            <a:pPr marL="0" indent="0">
              <a:spcAft>
                <a:spcPts val="0"/>
              </a:spcAft>
              <a:buNone/>
            </a:pPr>
            <a:r>
              <a:rPr lang="zh-CN" altLang="en-US" sz="2200" b="1" dirty="0">
                <a:latin typeface="微软雅黑" panose="020B0503020204020204" pitchFamily="34" charset="-122"/>
                <a:ea typeface="微软雅黑" panose="020B0503020204020204" pitchFamily="34" charset="-122"/>
              </a:rPr>
              <a:t>无限大介质累积因子的仿真计算</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仿真过程</a:t>
            </a:r>
            <a:endParaRPr lang="en-US" altLang="zh-CN" sz="2200" b="1"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a:xfrm>
            <a:off x="6732150" y="6178294"/>
            <a:ext cx="2133600" cy="365125"/>
          </a:xfrm>
        </p:spPr>
        <p:txBody>
          <a:bodyPr/>
          <a:lstStyle/>
          <a:p>
            <a:pPr lvl="0"/>
            <a:fld id="{9A0DB2DC-4C9A-4742-B13C-FB6460FD3503}" type="slidenum">
              <a:rPr lang="zh-CN" altLang="en-US" sz="2400" b="1" smtClean="0"/>
              <a:t>13</a:t>
            </a:fld>
            <a:endParaRPr lang="zh-CN" altLang="en-US" sz="2400" b="1" dirty="0">
              <a:ea typeface="宋体" pitchFamily="2" charset="-122"/>
            </a:endParaRPr>
          </a:p>
        </p:txBody>
      </p:sp>
      <p:sp>
        <p:nvSpPr>
          <p:cNvPr id="15" name="文本框 14"/>
          <p:cNvSpPr txBox="1"/>
          <p:nvPr/>
        </p:nvSpPr>
        <p:spPr>
          <a:xfrm>
            <a:off x="325120" y="1988820"/>
            <a:ext cx="3966210" cy="968375"/>
          </a:xfrm>
          <a:prstGeom prst="rect">
            <a:avLst/>
          </a:prstGeom>
          <a:noFill/>
        </p:spPr>
        <p:txBody>
          <a:bodyPr wrap="square" rtlCol="0">
            <a:spAutoFit/>
          </a:bodyPr>
          <a:lstStyle/>
          <a:p>
            <a:pPr>
              <a:lnSpc>
                <a:spcPct val="150000"/>
              </a:lnSpc>
              <a:buNone/>
            </a:pPr>
            <a:r>
              <a:rPr lang="en-US" altLang="zh-CN" sz="2000" dirty="0">
                <a:latin typeface="黑体" panose="02010609060101010101" pitchFamily="49" charset="-122"/>
                <a:ea typeface="黑体" panose="02010609060101010101" pitchFamily="49" charset="-122"/>
                <a:sym typeface="+mn-ea"/>
              </a:rPr>
              <a:t>1. </a:t>
            </a:r>
            <a:r>
              <a:rPr lang="zh-CN" altLang="en-US" sz="2000" dirty="0">
                <a:latin typeface="黑体" panose="02010609060101010101" pitchFamily="49" charset="-122"/>
                <a:ea typeface="黑体" panose="02010609060101010101" pitchFamily="49" charset="-122"/>
              </a:rPr>
              <a:t>建模  </a:t>
            </a:r>
            <a:r>
              <a:rPr lang="zh-CN" altLang="en-US" sz="1800" kern="100" dirty="0">
                <a:latin typeface="Times New Roman" panose="02020603050405020304" pitchFamily="18" charset="0"/>
                <a:cs typeface="Times New Roman" panose="02020603050405020304" pitchFamily="18" charset="0"/>
              </a:rPr>
              <a:t>建立作为屏蔽物质</a:t>
            </a:r>
            <a:r>
              <a:rPr lang="en-US" altLang="zh-CN" sz="1800" kern="100" dirty="0">
                <a:latin typeface="Times New Roman" panose="02020603050405020304" pitchFamily="18" charset="0"/>
                <a:cs typeface="Times New Roman" panose="02020603050405020304" pitchFamily="18" charset="0"/>
              </a:rPr>
              <a:t>Pb</a:t>
            </a:r>
            <a:r>
              <a:rPr lang="zh-CN" altLang="en-US" sz="1800" kern="100" dirty="0">
                <a:latin typeface="Times New Roman" panose="02020603050405020304" pitchFamily="18" charset="0"/>
                <a:cs typeface="Times New Roman" panose="02020603050405020304" pitchFamily="18" charset="0"/>
              </a:rPr>
              <a:t>无限大介质</a:t>
            </a:r>
            <a:r>
              <a:rPr lang="en-US" altLang="zh-CN" sz="1800" kern="100" dirty="0">
                <a:latin typeface="Times New Roman" panose="02020603050405020304" pitchFamily="18" charset="0"/>
                <a:cs typeface="Times New Roman" panose="02020603050405020304" pitchFamily="18" charset="0"/>
              </a:rPr>
              <a:t>,</a:t>
            </a:r>
            <a:r>
              <a:rPr lang="zh-CN" altLang="en-US" sz="1800" kern="100" dirty="0">
                <a:latin typeface="Times New Roman" panose="02020603050405020304" pitchFamily="18" charset="0"/>
                <a:cs typeface="Times New Roman" panose="02020603050405020304" pitchFamily="18" charset="0"/>
              </a:rPr>
              <a:t>与作为探测器的真空球壳模型</a:t>
            </a:r>
            <a:endParaRPr lang="en-US" altLang="zh-CN" sz="1800" kern="100" dirty="0">
              <a:latin typeface="Times New Roman" panose="02020603050405020304" pitchFamily="18" charset="0"/>
              <a:cs typeface="Times New Roman" panose="02020603050405020304" pitchFamily="18" charset="0"/>
            </a:endParaRPr>
          </a:p>
        </p:txBody>
      </p:sp>
      <p:sp>
        <p:nvSpPr>
          <p:cNvPr id="35" name="文本框 34"/>
          <p:cNvSpPr txBox="1"/>
          <p:nvPr/>
        </p:nvSpPr>
        <p:spPr>
          <a:xfrm>
            <a:off x="323704" y="2957195"/>
            <a:ext cx="3735070" cy="1383665"/>
          </a:xfrm>
          <a:prstGeom prst="rect">
            <a:avLst/>
          </a:prstGeom>
          <a:noFill/>
        </p:spPr>
        <p:txBody>
          <a:bodyPr wrap="square" rtlCol="0">
            <a:spAutoFit/>
          </a:bodyPr>
          <a:lstStyle/>
          <a:p>
            <a:pPr>
              <a:lnSpc>
                <a:spcPct val="150000"/>
              </a:lnSpc>
            </a:pPr>
            <a:r>
              <a:rPr lang="en-US" altLang="zh-CN" sz="2000" dirty="0">
                <a:latin typeface="黑体" panose="02010609060101010101" pitchFamily="49" charset="-122"/>
                <a:ea typeface="黑体" panose="02010609060101010101" pitchFamily="49" charset="-122"/>
              </a:rPr>
              <a:t>2. </a:t>
            </a:r>
            <a:r>
              <a:rPr lang="zh-CN" altLang="zh-CN" sz="2000" kern="100" dirty="0">
                <a:effectLst/>
                <a:latin typeface="黑体" panose="02010609060101010101" pitchFamily="49" charset="-122"/>
                <a:ea typeface="黑体" panose="02010609060101010101" pitchFamily="49" charset="-122"/>
                <a:cs typeface="Times New Roman" panose="02020603050405020304" pitchFamily="18" charset="0"/>
              </a:rPr>
              <a:t>统计粒子数</a:t>
            </a:r>
            <a:r>
              <a:rPr lang="en-US" altLang="zh-CN" sz="2000" kern="100" dirty="0">
                <a:effectLst/>
                <a:latin typeface="黑体" panose="02010609060101010101" pitchFamily="49" charset="-122"/>
                <a:ea typeface="黑体" panose="02010609060101010101" pitchFamily="49" charset="-122"/>
                <a:cs typeface="Times New Roman" panose="02020603050405020304" pitchFamily="18" charset="0"/>
              </a:rPr>
              <a:t>  </a:t>
            </a:r>
            <a:r>
              <a:rPr lang="zh-CN" kern="100" dirty="0">
                <a:latin typeface="Times New Roman" panose="02020603050405020304" pitchFamily="18" charset="0"/>
                <a:cs typeface="Times New Roman" panose="02020603050405020304" pitchFamily="18" charset="0"/>
              </a:rPr>
              <a:t>改写程序</a:t>
            </a:r>
            <a:r>
              <a:rPr lang="zh-CN" altLang="en-US" kern="100" dirty="0">
                <a:latin typeface="Times New Roman" panose="02020603050405020304" pitchFamily="18" charset="0"/>
                <a:cs typeface="Times New Roman" panose="02020603050405020304" pitchFamily="18" charset="0"/>
              </a:rPr>
              <a:t>，输出未经散射直接到达探测器的光子数与所有到达探测器的光子数</a:t>
            </a:r>
          </a:p>
        </p:txBody>
      </p:sp>
      <p:sp>
        <p:nvSpPr>
          <p:cNvPr id="43" name="文本框 42"/>
          <p:cNvSpPr txBox="1"/>
          <p:nvPr/>
        </p:nvSpPr>
        <p:spPr>
          <a:xfrm>
            <a:off x="282575" y="4436745"/>
            <a:ext cx="4093210" cy="1276350"/>
          </a:xfrm>
          <a:prstGeom prst="rect">
            <a:avLst/>
          </a:prstGeom>
          <a:noFill/>
        </p:spPr>
        <p:txBody>
          <a:bodyPr wrap="square" rtlCol="0">
            <a:spAutoFit/>
          </a:bodyPr>
          <a:lstStyle/>
          <a:p>
            <a:pPr rtl="0">
              <a:lnSpc>
                <a:spcPct val="150000"/>
              </a:lnSpc>
            </a:pP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3. </a:t>
            </a: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改变参数  </a:t>
            </a:r>
            <a:r>
              <a:rPr kumimoji="0" lang="zh-CN" altLang="en-US" b="0" i="0" u="none" strike="noStrike" cap="none" normalizeH="0" baseline="0" dirty="0">
                <a:ln>
                  <a:noFill/>
                </a:ln>
                <a:solidFill>
                  <a:schemeClr val="tx1"/>
                </a:solidFill>
                <a:effectLst/>
                <a:latin typeface="宋体" pitchFamily="2" charset="-122"/>
                <a:ea typeface="宋体" pitchFamily="2" charset="-122"/>
                <a:cs typeface="Times New Roman" panose="02020603050405020304" pitchFamily="18" charset="0"/>
              </a:rPr>
              <a:t>改变入射光子能量与相应的屏蔽厚度，重复仿真过程</a:t>
            </a:r>
            <a:endParaRPr kumimoji="0" lang="zh-CN" altLang="en-US" b="0" i="0" u="none" strike="noStrike" cap="none" normalizeH="0" baseline="0" dirty="0">
              <a:ln>
                <a:noFill/>
              </a:ln>
              <a:solidFill>
                <a:schemeClr val="tx1"/>
              </a:solidFill>
              <a:effectLst/>
              <a:latin typeface="Arial" panose="02080604020202020204" pitchFamily="34" charset="0"/>
            </a:endParaRPr>
          </a:p>
          <a:p>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  </a:t>
            </a:r>
          </a:p>
        </p:txBody>
      </p:sp>
      <p:sp>
        <p:nvSpPr>
          <p:cNvPr id="44" name="文本框 43"/>
          <p:cNvSpPr txBox="1"/>
          <p:nvPr/>
        </p:nvSpPr>
        <p:spPr>
          <a:xfrm>
            <a:off x="282574" y="5444490"/>
            <a:ext cx="4217421" cy="943528"/>
          </a:xfrm>
          <a:prstGeom prst="rect">
            <a:avLst/>
          </a:prstGeom>
          <a:noFill/>
        </p:spPr>
        <p:txBody>
          <a:bodyPr wrap="square" rtlCol="0">
            <a:spAutoFit/>
          </a:bodyPr>
          <a:lstStyle/>
          <a:p>
            <a:pPr>
              <a:lnSpc>
                <a:spcPct val="150000"/>
              </a:lnSpc>
            </a:pP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4. </a:t>
            </a: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得到结果  </a:t>
            </a:r>
            <a:r>
              <a:rPr lang="zh-CN" altLang="en-US" kern="100" dirty="0">
                <a:latin typeface="+mn-ea"/>
                <a:ea typeface="+mn-ea"/>
                <a:cs typeface="Times New Roman" panose="02020603050405020304" pitchFamily="18" charset="0"/>
              </a:rPr>
              <a:t>利用前述公式计算仿真得到的累积因子结果</a:t>
            </a:r>
            <a:r>
              <a:rPr lang="en-US" altLang="zh-CN" kern="100" dirty="0">
                <a:latin typeface="+mn-ea"/>
                <a:ea typeface="+mn-ea"/>
                <a:cs typeface="Times New Roman" panose="02020603050405020304" pitchFamily="18" charset="0"/>
              </a:rPr>
              <a:t>,</a:t>
            </a:r>
            <a:r>
              <a:rPr lang="zh-CN" altLang="en-US" kern="100" dirty="0">
                <a:latin typeface="+mn-ea"/>
                <a:ea typeface="+mn-ea"/>
                <a:cs typeface="Times New Roman" panose="02020603050405020304" pitchFamily="18" charset="0"/>
              </a:rPr>
              <a:t>并与参考值比较</a:t>
            </a:r>
            <a:endParaRPr lang="zh-CN" altLang="en-US" sz="2000" kern="100" dirty="0">
              <a:latin typeface="+mn-ea"/>
              <a:ea typeface="+mn-ea"/>
              <a:cs typeface="Times New Roman" panose="02020603050405020304" pitchFamily="18" charset="0"/>
            </a:endParaRPr>
          </a:p>
        </p:txBody>
      </p:sp>
      <p:pic>
        <p:nvPicPr>
          <p:cNvPr id="3" name="图片 2" descr="spere"/>
          <p:cNvPicPr>
            <a:picLocks noChangeAspect="1"/>
          </p:cNvPicPr>
          <p:nvPr/>
        </p:nvPicPr>
        <p:blipFill>
          <a:blip r:embed="rId3">
            <a:extLst>
              <a:ext uri="{96DAC541-7B7A-43D3-8B79-37D633B846F1}">
                <asvg:svgBlip xmlns:asvg="http://schemas.microsoft.com/office/drawing/2016/SVG/main" r:embed="rId4"/>
              </a:ext>
            </a:extLst>
          </a:blip>
          <a:srcRect l="22023" t="27176" r="17844" b="27417"/>
          <a:stretch>
            <a:fillRect/>
          </a:stretch>
        </p:blipFill>
        <p:spPr>
          <a:xfrm>
            <a:off x="6084105" y="431800"/>
            <a:ext cx="2914650" cy="3114040"/>
          </a:xfrm>
          <a:prstGeom prst="rect">
            <a:avLst/>
          </a:prstGeom>
        </p:spPr>
      </p:pic>
      <p:sp>
        <p:nvSpPr>
          <p:cNvPr id="4" name="文本框 3"/>
          <p:cNvSpPr txBox="1"/>
          <p:nvPr/>
        </p:nvSpPr>
        <p:spPr>
          <a:xfrm>
            <a:off x="6948340" y="1871980"/>
            <a:ext cx="703580" cy="506730"/>
          </a:xfrm>
          <a:prstGeom prst="rect">
            <a:avLst/>
          </a:prstGeom>
          <a:noFill/>
        </p:spPr>
        <p:txBody>
          <a:bodyPr wrap="square" rtlCol="0">
            <a:spAutoFit/>
          </a:bodyPr>
          <a:lstStyle/>
          <a:p>
            <a:pPr>
              <a:lnSpc>
                <a:spcPct val="150000"/>
              </a:lnSpc>
              <a:buNone/>
            </a:pPr>
            <a:r>
              <a:rPr lang="zh-CN" sz="1800" kern="100" dirty="0">
                <a:latin typeface="Times New Roman" panose="02020603050405020304" pitchFamily="18" charset="0"/>
                <a:cs typeface="Times New Roman" panose="02020603050405020304" pitchFamily="18" charset="0"/>
              </a:rPr>
              <a:t>点源</a:t>
            </a:r>
          </a:p>
        </p:txBody>
      </p:sp>
      <p:sp>
        <p:nvSpPr>
          <p:cNvPr id="5" name="文本框 4"/>
          <p:cNvSpPr txBox="1"/>
          <p:nvPr/>
        </p:nvSpPr>
        <p:spPr>
          <a:xfrm>
            <a:off x="6776255" y="143510"/>
            <a:ext cx="1529715" cy="506730"/>
          </a:xfrm>
          <a:prstGeom prst="rect">
            <a:avLst/>
          </a:prstGeom>
          <a:noFill/>
        </p:spPr>
        <p:txBody>
          <a:bodyPr wrap="square" rtlCol="0">
            <a:spAutoFit/>
          </a:bodyPr>
          <a:lstStyle/>
          <a:p>
            <a:pPr>
              <a:lnSpc>
                <a:spcPct val="150000"/>
              </a:lnSpc>
              <a:buNone/>
            </a:pPr>
            <a:r>
              <a:rPr lang="zh-CN" sz="1800" kern="100" dirty="0">
                <a:latin typeface="Times New Roman" panose="02020603050405020304" pitchFamily="18" charset="0"/>
                <a:cs typeface="Times New Roman" panose="02020603050405020304" pitchFamily="18" charset="0"/>
              </a:rPr>
              <a:t>球面探测器</a:t>
            </a:r>
          </a:p>
        </p:txBody>
      </p:sp>
      <p:pic>
        <p:nvPicPr>
          <p:cNvPr id="13" name="图片 12">
            <a:extLst>
              <a:ext uri="{FF2B5EF4-FFF2-40B4-BE49-F238E27FC236}">
                <a16:creationId xmlns:a16="http://schemas.microsoft.com/office/drawing/2014/main" id="{79471721-FA5C-4E5F-B415-FA046E3BE273}"/>
              </a:ext>
            </a:extLst>
          </p:cNvPr>
          <p:cNvPicPr>
            <a:picLocks noChangeAspect="1"/>
          </p:cNvPicPr>
          <p:nvPr/>
        </p:nvPicPr>
        <p:blipFill>
          <a:blip r:embed="rId5"/>
          <a:srcRect l="6858" t="5920" r="5208"/>
          <a:stretch>
            <a:fillRect/>
          </a:stretch>
        </p:blipFill>
        <p:spPr>
          <a:xfrm>
            <a:off x="5148040" y="3545840"/>
            <a:ext cx="3256430" cy="272154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3704" y="836820"/>
            <a:ext cx="3269125" cy="646331"/>
          </a:xfrm>
          <a:prstGeom prst="rect">
            <a:avLst/>
          </a:prstGeom>
          <a:noFill/>
        </p:spPr>
        <p:txBody>
          <a:bodyPr wrap="square" rtlCol="0">
            <a:spAutoFit/>
          </a:bodyPr>
          <a:lstStyle/>
          <a:p>
            <a:r>
              <a:rPr lang="zh-CN" altLang="en-US" sz="3600" b="1" dirty="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研究成果</a:t>
            </a:r>
          </a:p>
        </p:txBody>
      </p:sp>
      <p:sp>
        <p:nvSpPr>
          <p:cNvPr id="3" name="灯片编号占位符 2"/>
          <p:cNvSpPr>
            <a:spLocks noGrp="1"/>
          </p:cNvSpPr>
          <p:nvPr>
            <p:ph type="sldNum" sz="quarter" idx="12"/>
          </p:nvPr>
        </p:nvSpPr>
        <p:spPr>
          <a:xfrm>
            <a:off x="6751000" y="6207619"/>
            <a:ext cx="2133600" cy="365125"/>
          </a:xfrm>
        </p:spPr>
        <p:txBody>
          <a:bodyPr/>
          <a:lstStyle/>
          <a:p>
            <a:pPr lvl="0"/>
            <a:fld id="{9A0DB2DC-4C9A-4742-B13C-FB6460FD3503}" type="slidenum">
              <a:rPr lang="zh-CN" altLang="en-US" sz="1800" b="1" smtClean="0"/>
              <a:t>14</a:t>
            </a:fld>
            <a:endParaRPr lang="zh-CN" altLang="en-US" b="1" dirty="0">
              <a:ea typeface="宋体" pitchFamily="2" charset="-122"/>
            </a:endParaRPr>
          </a:p>
        </p:txBody>
      </p:sp>
      <p:pic>
        <p:nvPicPr>
          <p:cNvPr id="2" name="图片 1">
            <a:extLst>
              <a:ext uri="{FF2B5EF4-FFF2-40B4-BE49-F238E27FC236}">
                <a16:creationId xmlns:a16="http://schemas.microsoft.com/office/drawing/2014/main" id="{DF5C75AA-B13C-47B3-A3BE-025E29E21E33}"/>
              </a:ext>
            </a:extLst>
          </p:cNvPr>
          <p:cNvPicPr>
            <a:picLocks noChangeAspect="1"/>
          </p:cNvPicPr>
          <p:nvPr/>
        </p:nvPicPr>
        <p:blipFill>
          <a:blip r:embed="rId3"/>
          <a:stretch>
            <a:fillRect/>
          </a:stretch>
        </p:blipFill>
        <p:spPr>
          <a:xfrm>
            <a:off x="2339845" y="1483151"/>
            <a:ext cx="4896340" cy="3438544"/>
          </a:xfrm>
          <a:prstGeom prst="rect">
            <a:avLst/>
          </a:prstGeom>
        </p:spPr>
      </p:pic>
      <p:sp>
        <p:nvSpPr>
          <p:cNvPr id="9" name="文本框 8">
            <a:extLst>
              <a:ext uri="{FF2B5EF4-FFF2-40B4-BE49-F238E27FC236}">
                <a16:creationId xmlns:a16="http://schemas.microsoft.com/office/drawing/2014/main" id="{1B11D007-2082-41CF-A066-C11D8594284C}"/>
              </a:ext>
            </a:extLst>
          </p:cNvPr>
          <p:cNvSpPr txBox="1"/>
          <p:nvPr/>
        </p:nvSpPr>
        <p:spPr>
          <a:xfrm>
            <a:off x="7452200" y="5374849"/>
            <a:ext cx="1224015" cy="559769"/>
          </a:xfrm>
          <a:prstGeom prst="rect">
            <a:avLst/>
          </a:prstGeom>
          <a:noFill/>
        </p:spPr>
        <p:txBody>
          <a:bodyPr wrap="square" rtlCol="0">
            <a:spAutoFit/>
          </a:bodyPr>
          <a:lstStyle/>
          <a:p>
            <a:pPr algn="ctr">
              <a:lnSpc>
                <a:spcPct val="150000"/>
              </a:lnSpc>
              <a:buNone/>
            </a:pPr>
            <a:r>
              <a:rPr lang="zh-CN" altLang="en-US" sz="2400" dirty="0">
                <a:solidFill>
                  <a:srgbClr val="FF0000"/>
                </a:solidFill>
                <a:latin typeface="黑体" panose="02010609060101010101" pitchFamily="49" charset="-122"/>
                <a:ea typeface="黑体" panose="02010609060101010101" pitchFamily="49" charset="-122"/>
              </a:rPr>
              <a:t>参考值</a:t>
            </a:r>
            <a:endParaRPr lang="en-US" altLang="zh-CN" sz="2400" dirty="0">
              <a:solidFill>
                <a:srgbClr val="FF0000"/>
              </a:solidFill>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8A1EEFE0-6443-42E1-A73C-C84F8D8BD0EF}"/>
              </a:ext>
            </a:extLst>
          </p:cNvPr>
          <p:cNvSpPr txBox="1"/>
          <p:nvPr/>
        </p:nvSpPr>
        <p:spPr>
          <a:xfrm>
            <a:off x="5250438" y="5097850"/>
            <a:ext cx="1944065" cy="1113766"/>
          </a:xfrm>
          <a:prstGeom prst="rect">
            <a:avLst/>
          </a:prstGeom>
          <a:noFill/>
        </p:spPr>
        <p:txBody>
          <a:bodyPr wrap="square" rtlCol="0">
            <a:spAutoFit/>
          </a:bodyPr>
          <a:lstStyle/>
          <a:p>
            <a:pPr algn="ctr">
              <a:lnSpc>
                <a:spcPct val="150000"/>
              </a:lnSpc>
              <a:buNone/>
            </a:pPr>
            <a:r>
              <a:rPr lang="zh-CN" altLang="en-US" sz="2400" dirty="0">
                <a:latin typeface="黑体" panose="02010609060101010101" pitchFamily="49" charset="-122"/>
                <a:ea typeface="黑体" panose="02010609060101010101" pitchFamily="49" charset="-122"/>
              </a:rPr>
              <a:t>消除电子对效应影响</a:t>
            </a:r>
            <a:endParaRPr lang="en-US" altLang="zh-CN" sz="2400" dirty="0">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53DE800F-643D-48B0-83F2-31DB0FA2F104}"/>
              </a:ext>
            </a:extLst>
          </p:cNvPr>
          <p:cNvSpPr txBox="1"/>
          <p:nvPr/>
        </p:nvSpPr>
        <p:spPr>
          <a:xfrm>
            <a:off x="2934989" y="5097850"/>
            <a:ext cx="2057752" cy="1113766"/>
          </a:xfrm>
          <a:prstGeom prst="rect">
            <a:avLst/>
          </a:prstGeom>
          <a:noFill/>
        </p:spPr>
        <p:txBody>
          <a:bodyPr wrap="square" rtlCol="0">
            <a:spAutoFit/>
          </a:bodyPr>
          <a:lstStyle/>
          <a:p>
            <a:pPr algn="ctr">
              <a:lnSpc>
                <a:spcPct val="150000"/>
              </a:lnSpc>
              <a:buNone/>
            </a:pPr>
            <a:r>
              <a:rPr lang="zh-CN" altLang="en-US" sz="2400" dirty="0">
                <a:solidFill>
                  <a:srgbClr val="0000CC"/>
                </a:solidFill>
                <a:latin typeface="黑体" panose="02010609060101010101" pitchFamily="49" charset="-122"/>
                <a:ea typeface="黑体" panose="02010609060101010101" pitchFamily="49" charset="-122"/>
              </a:rPr>
              <a:t>消除重复计数影响</a:t>
            </a:r>
            <a:endParaRPr lang="en-US" altLang="zh-CN" sz="2400" dirty="0">
              <a:solidFill>
                <a:srgbClr val="0000CC"/>
              </a:solidFill>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2E37F107-4855-44B2-A748-44DAF7B08273}"/>
              </a:ext>
            </a:extLst>
          </p:cNvPr>
          <p:cNvSpPr txBox="1"/>
          <p:nvPr/>
        </p:nvSpPr>
        <p:spPr>
          <a:xfrm>
            <a:off x="646204" y="5374849"/>
            <a:ext cx="2057752" cy="559769"/>
          </a:xfrm>
          <a:prstGeom prst="rect">
            <a:avLst/>
          </a:prstGeom>
          <a:noFill/>
        </p:spPr>
        <p:txBody>
          <a:bodyPr wrap="square" rtlCol="0">
            <a:spAutoFit/>
          </a:bodyPr>
          <a:lstStyle/>
          <a:p>
            <a:pPr algn="ctr">
              <a:lnSpc>
                <a:spcPct val="150000"/>
              </a:lnSpc>
              <a:buNone/>
            </a:pPr>
            <a:r>
              <a:rPr lang="zh-CN" altLang="en-US" sz="2400" dirty="0">
                <a:solidFill>
                  <a:srgbClr val="00B050"/>
                </a:solidFill>
                <a:latin typeface="黑体" panose="02010609060101010101" pitchFamily="49" charset="-122"/>
                <a:ea typeface="黑体" panose="02010609060101010101" pitchFamily="49" charset="-122"/>
              </a:rPr>
              <a:t>直接计数</a:t>
            </a:r>
            <a:endParaRPr lang="en-US" altLang="zh-CN" sz="2400" dirty="0">
              <a:solidFill>
                <a:srgbClr val="00B05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555785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3704" y="836820"/>
            <a:ext cx="3269125" cy="646331"/>
          </a:xfrm>
          <a:prstGeom prst="rect">
            <a:avLst/>
          </a:prstGeom>
          <a:noFill/>
        </p:spPr>
        <p:txBody>
          <a:bodyPr wrap="square" rtlCol="0">
            <a:spAutoFit/>
          </a:bodyPr>
          <a:lstStyle/>
          <a:p>
            <a:r>
              <a:rPr lang="zh-CN" altLang="en-US" sz="3600" b="1" dirty="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研究成果</a:t>
            </a:r>
          </a:p>
        </p:txBody>
      </p:sp>
      <p:sp>
        <p:nvSpPr>
          <p:cNvPr id="8" name="内容占位符 2"/>
          <p:cNvSpPr txBox="1"/>
          <p:nvPr/>
        </p:nvSpPr>
        <p:spPr>
          <a:xfrm>
            <a:off x="395459" y="1483210"/>
            <a:ext cx="7848401" cy="563880"/>
          </a:xfrm>
          <a:prstGeom prst="rect">
            <a:avLst/>
          </a:prstGeom>
          <a:noFill/>
          <a:ln w="9525">
            <a:noFill/>
          </a:ln>
        </p:spPr>
        <p:txBody>
          <a:bodyPr vert="horz">
            <a:noAutofit/>
          </a:bodyPr>
          <a:lstStyle>
            <a:lvl1pPr marL="342900" lvl="0" indent="-342900" algn="l" defTabSz="914400" eaLnBrk="1" fontAlgn="base" latinLnBrk="0" hangingPunct="1">
              <a:lnSpc>
                <a:spcPct val="100000"/>
              </a:lnSpc>
              <a:spcBef>
                <a:spcPct val="20000"/>
              </a:spcBef>
              <a:buFont typeface="Arial" panose="02080604020202020204" pitchFamily="34" charset="0"/>
              <a:buChar char="•"/>
              <a:defRPr sz="3200" kern="1200">
                <a:solidFill>
                  <a:schemeClr val="tx1"/>
                </a:solidFill>
                <a:latin typeface="+mn-lt"/>
                <a:ea typeface="+mn-ea"/>
                <a:cs typeface="+mn-cs"/>
                <a:sym typeface="Calibri" panose="020F0502020204030204" charset="0"/>
              </a:defRPr>
            </a:lvl1pPr>
            <a:lvl2pPr marL="742950" lvl="1" indent="-285750" algn="l" defTabSz="914400" eaLnBrk="1" fontAlgn="base" latinLnBrk="0" hangingPunct="1">
              <a:lnSpc>
                <a:spcPct val="100000"/>
              </a:lnSpc>
              <a:spcBef>
                <a:spcPct val="20000"/>
              </a:spcBef>
              <a:buFont typeface="Arial" panose="02080604020202020204" pitchFamily="34" charset="0"/>
              <a:buChar char="–"/>
              <a:defRPr sz="2800" kern="1200">
                <a:solidFill>
                  <a:schemeClr val="tx1"/>
                </a:solidFill>
                <a:latin typeface="Calibri" panose="020F0502020204030204" charset="0"/>
                <a:ea typeface="宋体" pitchFamily="2" charset="-122"/>
                <a:cs typeface="+mn-cs"/>
                <a:sym typeface="Calibri" panose="020F0502020204030204" charset="0"/>
              </a:defRPr>
            </a:lvl2pPr>
            <a:lvl3pPr marL="1143000" lvl="2" indent="-228600" algn="l" defTabSz="914400" eaLnBrk="1" fontAlgn="base" latinLnBrk="0" hangingPunct="1">
              <a:lnSpc>
                <a:spcPct val="100000"/>
              </a:lnSpc>
              <a:spcBef>
                <a:spcPct val="20000"/>
              </a:spcBef>
              <a:buFont typeface="Arial" panose="02080604020202020204" pitchFamily="34" charset="0"/>
              <a:buChar char="•"/>
              <a:defRPr sz="2400" kern="1200">
                <a:solidFill>
                  <a:schemeClr val="tx1"/>
                </a:solidFill>
                <a:latin typeface="Calibri" panose="020F0502020204030204" charset="0"/>
                <a:ea typeface="宋体" pitchFamily="2" charset="-122"/>
                <a:cs typeface="+mn-cs"/>
                <a:sym typeface="Calibri" panose="020F0502020204030204" charset="0"/>
              </a:defRPr>
            </a:lvl3pPr>
            <a:lvl4pPr marL="1600200" lvl="3"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4pPr>
            <a:lvl5pPr marL="2057400" lvl="4"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5pPr>
            <a:lvl6pPr marL="2514600" lvl="5"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6pPr>
            <a:lvl7pPr marL="2971800" lvl="6"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7pPr>
            <a:lvl8pPr marL="3429000" lvl="7"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8pPr>
            <a:lvl9pPr marL="3886200" lvl="8"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9pPr>
          </a:lstStyle>
          <a:p>
            <a:pPr marL="0" indent="0">
              <a:spcAft>
                <a:spcPts val="0"/>
              </a:spcAft>
              <a:buNone/>
            </a:pPr>
            <a:r>
              <a:rPr lang="zh-CN" altLang="en-US" sz="2200" b="1" dirty="0">
                <a:latin typeface="微软雅黑" panose="020B0503020204020204" pitchFamily="34" charset="-122"/>
                <a:ea typeface="微软雅黑" panose="020B0503020204020204" pitchFamily="34" charset="-122"/>
                <a:sym typeface="+mn-ea"/>
              </a:rPr>
              <a:t>无限大介质累积因子的仿真计算</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验证结果</a:t>
            </a:r>
            <a:endParaRPr lang="en-US" altLang="zh-CN" sz="22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a:xfrm>
            <a:off x="6751000" y="6207619"/>
            <a:ext cx="2133600" cy="365125"/>
          </a:xfrm>
        </p:spPr>
        <p:txBody>
          <a:bodyPr/>
          <a:lstStyle/>
          <a:p>
            <a:pPr lvl="0"/>
            <a:fld id="{9A0DB2DC-4C9A-4742-B13C-FB6460FD3503}" type="slidenum">
              <a:rPr lang="zh-CN" altLang="en-US" sz="1800" b="1" smtClean="0"/>
              <a:t>15</a:t>
            </a:fld>
            <a:endParaRPr lang="zh-CN" altLang="en-US" b="1" dirty="0">
              <a:ea typeface="宋体" pitchFamily="2" charset="-122"/>
            </a:endParaRPr>
          </a:p>
        </p:txBody>
      </p:sp>
      <p:sp>
        <p:nvSpPr>
          <p:cNvPr id="37" name="文本框 36"/>
          <p:cNvSpPr txBox="1"/>
          <p:nvPr/>
        </p:nvSpPr>
        <p:spPr>
          <a:xfrm>
            <a:off x="1259840" y="5300980"/>
            <a:ext cx="6562725" cy="943528"/>
          </a:xfrm>
          <a:prstGeom prst="rect">
            <a:avLst/>
          </a:prstGeom>
          <a:noFill/>
        </p:spPr>
        <p:txBody>
          <a:bodyPr wrap="square" rtlCol="0">
            <a:spAutoFit/>
          </a:bodyPr>
          <a:lstStyle/>
          <a:p>
            <a:pPr algn="ctr">
              <a:lnSpc>
                <a:spcPct val="150000"/>
              </a:lnSpc>
              <a:buNone/>
            </a:pPr>
            <a:r>
              <a:rPr lang="zh-CN" altLang="en-US" sz="2000" dirty="0">
                <a:latin typeface="黑体" panose="02010609060101010101" pitchFamily="49" charset="-122"/>
                <a:ea typeface="黑体" panose="02010609060101010101" pitchFamily="49" charset="-122"/>
              </a:rPr>
              <a:t>在低能区符合良好</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在高能区仍有一定偏差</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两倍平均自由程时最大偏差约为</a:t>
            </a:r>
            <a:r>
              <a:rPr lang="en-US" altLang="zh-CN" sz="2000" dirty="0">
                <a:latin typeface="黑体" panose="02010609060101010101" pitchFamily="49" charset="-122"/>
                <a:ea typeface="黑体" panose="02010609060101010101" pitchFamily="49" charset="-122"/>
              </a:rPr>
              <a:t>21%</a:t>
            </a:r>
          </a:p>
        </p:txBody>
      </p:sp>
      <p:pic>
        <p:nvPicPr>
          <p:cNvPr id="4" name="图片 3" descr="Pb4mud0302"/>
          <p:cNvPicPr>
            <a:picLocks noChangeAspect="1"/>
          </p:cNvPicPr>
          <p:nvPr/>
        </p:nvPicPr>
        <p:blipFill>
          <a:blip r:embed="rId3"/>
          <a:stretch>
            <a:fillRect/>
          </a:stretch>
        </p:blipFill>
        <p:spPr>
          <a:xfrm>
            <a:off x="4500245" y="2047240"/>
            <a:ext cx="4070350" cy="3145790"/>
          </a:xfrm>
          <a:prstGeom prst="rect">
            <a:avLst/>
          </a:prstGeom>
        </p:spPr>
      </p:pic>
      <p:pic>
        <p:nvPicPr>
          <p:cNvPr id="5" name="图片 4" descr="Pb2mud0302"/>
          <p:cNvPicPr>
            <a:picLocks noChangeAspect="1"/>
          </p:cNvPicPr>
          <p:nvPr/>
        </p:nvPicPr>
        <p:blipFill>
          <a:blip r:embed="rId4"/>
          <a:stretch>
            <a:fillRect/>
          </a:stretch>
        </p:blipFill>
        <p:spPr>
          <a:xfrm>
            <a:off x="467995" y="2047240"/>
            <a:ext cx="4070350" cy="314579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3704" y="836820"/>
            <a:ext cx="3269125" cy="646331"/>
          </a:xfrm>
          <a:prstGeom prst="rect">
            <a:avLst/>
          </a:prstGeom>
          <a:noFill/>
        </p:spPr>
        <p:txBody>
          <a:bodyPr wrap="square" rtlCol="0">
            <a:spAutoFit/>
          </a:bodyPr>
          <a:lstStyle/>
          <a:p>
            <a:r>
              <a:rPr lang="zh-CN" altLang="en-US" sz="3600" b="1" dirty="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研究成果</a:t>
            </a:r>
          </a:p>
        </p:txBody>
      </p:sp>
      <p:sp>
        <p:nvSpPr>
          <p:cNvPr id="3" name="内容占位符 2"/>
          <p:cNvSpPr txBox="1"/>
          <p:nvPr/>
        </p:nvSpPr>
        <p:spPr>
          <a:xfrm>
            <a:off x="332740" y="1569085"/>
            <a:ext cx="8811260" cy="461010"/>
          </a:xfrm>
          <a:prstGeom prst="rect">
            <a:avLst/>
          </a:prstGeom>
          <a:noFill/>
          <a:ln w="9525">
            <a:noFill/>
          </a:ln>
        </p:spPr>
        <p:txBody>
          <a:bodyPr vert="horz">
            <a:noAutofit/>
          </a:bodyPr>
          <a:lstStyle>
            <a:lvl1pPr marL="342900" lvl="0" indent="-342900" algn="l" defTabSz="914400" eaLnBrk="1" fontAlgn="base" latinLnBrk="0" hangingPunct="1">
              <a:lnSpc>
                <a:spcPct val="100000"/>
              </a:lnSpc>
              <a:spcBef>
                <a:spcPct val="20000"/>
              </a:spcBef>
              <a:buFont typeface="Arial" panose="02080604020202020204" pitchFamily="34" charset="0"/>
              <a:buChar char="•"/>
              <a:defRPr sz="3200" kern="1200">
                <a:solidFill>
                  <a:schemeClr val="tx1"/>
                </a:solidFill>
                <a:latin typeface="+mn-lt"/>
                <a:ea typeface="+mn-ea"/>
                <a:cs typeface="+mn-cs"/>
                <a:sym typeface="Calibri" panose="020F0502020204030204" charset="0"/>
              </a:defRPr>
            </a:lvl1pPr>
            <a:lvl2pPr marL="742950" lvl="1" indent="-285750" algn="l" defTabSz="914400" eaLnBrk="1" fontAlgn="base" latinLnBrk="0" hangingPunct="1">
              <a:lnSpc>
                <a:spcPct val="100000"/>
              </a:lnSpc>
              <a:spcBef>
                <a:spcPct val="20000"/>
              </a:spcBef>
              <a:buFont typeface="Arial" panose="02080604020202020204" pitchFamily="34" charset="0"/>
              <a:buChar char="–"/>
              <a:defRPr sz="2800" kern="1200">
                <a:solidFill>
                  <a:schemeClr val="tx1"/>
                </a:solidFill>
                <a:latin typeface="Calibri" panose="020F0502020204030204" charset="0"/>
                <a:ea typeface="宋体" pitchFamily="2" charset="-122"/>
                <a:cs typeface="+mn-cs"/>
                <a:sym typeface="Calibri" panose="020F0502020204030204" charset="0"/>
              </a:defRPr>
            </a:lvl2pPr>
            <a:lvl3pPr marL="1143000" lvl="2" indent="-228600" algn="l" defTabSz="914400" eaLnBrk="1" fontAlgn="base" latinLnBrk="0" hangingPunct="1">
              <a:lnSpc>
                <a:spcPct val="100000"/>
              </a:lnSpc>
              <a:spcBef>
                <a:spcPct val="20000"/>
              </a:spcBef>
              <a:buFont typeface="Arial" panose="02080604020202020204" pitchFamily="34" charset="0"/>
              <a:buChar char="•"/>
              <a:defRPr sz="2400" kern="1200">
                <a:solidFill>
                  <a:schemeClr val="tx1"/>
                </a:solidFill>
                <a:latin typeface="Calibri" panose="020F0502020204030204" charset="0"/>
                <a:ea typeface="宋体" pitchFamily="2" charset="-122"/>
                <a:cs typeface="+mn-cs"/>
                <a:sym typeface="Calibri" panose="020F0502020204030204" charset="0"/>
              </a:defRPr>
            </a:lvl3pPr>
            <a:lvl4pPr marL="1600200" lvl="3"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4pPr>
            <a:lvl5pPr marL="2057400" lvl="4"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5pPr>
            <a:lvl6pPr marL="2514600" lvl="5"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6pPr>
            <a:lvl7pPr marL="2971800" lvl="6"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7pPr>
            <a:lvl8pPr marL="3429000" lvl="7"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8pPr>
            <a:lvl9pPr marL="3886200" lvl="8"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9pPr>
          </a:lstStyle>
          <a:p>
            <a:pPr marL="0" indent="0">
              <a:buNone/>
            </a:pPr>
            <a:r>
              <a:rPr lang="zh-CN" altLang="en-US" sz="2200" b="1" dirty="0">
                <a:latin typeface="微软雅黑" panose="020B0503020204020204" pitchFamily="34" charset="-122"/>
                <a:ea typeface="微软雅黑" panose="020B0503020204020204" pitchFamily="34" charset="-122"/>
              </a:rPr>
              <a:t>理想无限大面源处于无限大平板屏蔽情况理想模型累积因子仿真计算</a:t>
            </a:r>
            <a:endParaRPr lang="en-US" altLang="zh-CN" sz="2200" b="1" dirty="0">
              <a:latin typeface="微软雅黑" panose="020B0503020204020204" pitchFamily="34" charset="-122"/>
              <a:ea typeface="微软雅黑" panose="020B0503020204020204" pitchFamily="34" charset="-122"/>
              <a:sym typeface="Calibri" panose="020F0502020204030204" charset="0"/>
            </a:endParaRPr>
          </a:p>
        </p:txBody>
      </p:sp>
      <p:sp>
        <p:nvSpPr>
          <p:cNvPr id="4" name="灯片编号占位符 3"/>
          <p:cNvSpPr>
            <a:spLocks noGrp="1"/>
          </p:cNvSpPr>
          <p:nvPr>
            <p:ph type="sldNum" sz="quarter" idx="12"/>
          </p:nvPr>
        </p:nvSpPr>
        <p:spPr>
          <a:xfrm>
            <a:off x="6882267" y="6251275"/>
            <a:ext cx="2133600" cy="365125"/>
          </a:xfrm>
        </p:spPr>
        <p:txBody>
          <a:bodyPr/>
          <a:lstStyle/>
          <a:p>
            <a:pPr lvl="0"/>
            <a:fld id="{9A0DB2DC-4C9A-4742-B13C-FB6460FD3503}" type="slidenum">
              <a:rPr lang="zh-CN" altLang="en-US" sz="1800" b="1" smtClean="0"/>
              <a:t>16</a:t>
            </a:fld>
            <a:endParaRPr lang="zh-CN" altLang="en-US" b="1" dirty="0">
              <a:ea typeface="宋体" pitchFamily="2" charset="-122"/>
            </a:endParaRPr>
          </a:p>
        </p:txBody>
      </p:sp>
      <p:pic>
        <p:nvPicPr>
          <p:cNvPr id="5" name="图片 4" descr="infplan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995" y="2073275"/>
            <a:ext cx="2730500" cy="3863975"/>
          </a:xfrm>
          <a:prstGeom prst="rect">
            <a:avLst/>
          </a:prstGeom>
        </p:spPr>
      </p:pic>
      <p:sp>
        <p:nvSpPr>
          <p:cNvPr id="37" name="文本框 36"/>
          <p:cNvSpPr txBox="1"/>
          <p:nvPr/>
        </p:nvSpPr>
        <p:spPr>
          <a:xfrm>
            <a:off x="4427855" y="1988820"/>
            <a:ext cx="3782695" cy="2328523"/>
          </a:xfrm>
          <a:prstGeom prst="rect">
            <a:avLst/>
          </a:prstGeom>
          <a:noFill/>
        </p:spPr>
        <p:txBody>
          <a:bodyPr wrap="square" rtlCol="0">
            <a:spAutoFit/>
          </a:bodyPr>
          <a:lstStyle/>
          <a:p>
            <a:pPr marL="342900" indent="-342900" algn="l">
              <a:lnSpc>
                <a:spcPct val="150000"/>
              </a:lnSpc>
              <a:buFont typeface="Arial" panose="02080604020202020204" pitchFamily="34" charset="0"/>
              <a:buChar char="•"/>
            </a:pPr>
            <a:r>
              <a:rPr lang="zh-CN" sz="2000" dirty="0">
                <a:latin typeface="黑体" panose="02010609060101010101" pitchFamily="49" charset="-122"/>
                <a:ea typeface="黑体" panose="02010609060101010101" pitchFamily="49" charset="-122"/>
              </a:rPr>
              <a:t>每一点微元发射的伽玛光子在屏蔽物质中发生散射的概率是相等的</a:t>
            </a:r>
          </a:p>
          <a:p>
            <a:pPr marL="342900" indent="-342900" algn="l">
              <a:lnSpc>
                <a:spcPct val="150000"/>
              </a:lnSpc>
              <a:buFont typeface="Arial" panose="02080604020202020204" pitchFamily="34" charset="0"/>
              <a:buChar char="•"/>
            </a:pPr>
            <a:r>
              <a:rPr lang="zh-CN" altLang="en-US" sz="2000" dirty="0">
                <a:latin typeface="黑体" panose="02010609060101010101" pitchFamily="49" charset="-122"/>
                <a:ea typeface="黑体" panose="02010609060101010101" pitchFamily="49" charset="-122"/>
              </a:rPr>
              <a:t>无论是否经过散射</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所有透过的伽玛光子都会到达探测器</a:t>
            </a:r>
          </a:p>
        </p:txBody>
      </p:sp>
      <p:sp>
        <p:nvSpPr>
          <p:cNvPr id="7" name="文本框 6"/>
          <p:cNvSpPr txBox="1"/>
          <p:nvPr/>
        </p:nvSpPr>
        <p:spPr>
          <a:xfrm>
            <a:off x="3564255" y="5231130"/>
            <a:ext cx="2602865" cy="1337945"/>
          </a:xfrm>
          <a:prstGeom prst="rect">
            <a:avLst/>
          </a:prstGeom>
          <a:noFill/>
        </p:spPr>
        <p:txBody>
          <a:bodyPr wrap="square" rtlCol="0">
            <a:spAutoFit/>
          </a:bodyPr>
          <a:lstStyle/>
          <a:p>
            <a:pPr algn="l">
              <a:lnSpc>
                <a:spcPct val="150000"/>
              </a:lnSpc>
              <a:buNone/>
            </a:pPr>
            <a:r>
              <a:rPr lang="zh-CN" sz="1800" dirty="0">
                <a:latin typeface="黑体" panose="02010609060101010101" pitchFamily="49" charset="-122"/>
                <a:ea typeface="黑体" panose="02010609060101010101" pitchFamily="49" charset="-122"/>
              </a:rPr>
              <a:t>无限大面源的累积因子与一单向点源的累积因子理论上相等</a:t>
            </a:r>
            <a:endParaRPr lang="zh-CN" altLang="en-US" sz="1800" dirty="0">
              <a:latin typeface="黑体" panose="02010609060101010101" pitchFamily="49" charset="-122"/>
              <a:ea typeface="黑体" panose="02010609060101010101" pitchFamily="49" charset="-122"/>
            </a:endParaRPr>
          </a:p>
        </p:txBody>
      </p:sp>
      <p:sp>
        <p:nvSpPr>
          <p:cNvPr id="8" name="文本框 7"/>
          <p:cNvSpPr txBox="1"/>
          <p:nvPr/>
        </p:nvSpPr>
        <p:spPr>
          <a:xfrm>
            <a:off x="6659880" y="5661025"/>
            <a:ext cx="2493010" cy="478155"/>
          </a:xfrm>
          <a:prstGeom prst="rect">
            <a:avLst/>
          </a:prstGeom>
          <a:noFill/>
        </p:spPr>
        <p:txBody>
          <a:bodyPr wrap="square" rtlCol="0">
            <a:spAutoFit/>
          </a:bodyPr>
          <a:lstStyle/>
          <a:p>
            <a:pPr algn="ctr">
              <a:lnSpc>
                <a:spcPct val="140000"/>
              </a:lnSpc>
              <a:buNone/>
            </a:pPr>
            <a:r>
              <a:rPr lang="zh-CN" sz="1800" dirty="0">
                <a:latin typeface="黑体" panose="02010609060101010101" pitchFamily="49" charset="-122"/>
                <a:ea typeface="黑体" panose="02010609060101010101" pitchFamily="49" charset="-122"/>
              </a:rPr>
              <a:t>有进行理论计算的可能</a:t>
            </a:r>
            <a:endParaRPr lang="zh-CN" altLang="en-US" sz="1800" dirty="0">
              <a:latin typeface="黑体" panose="02010609060101010101" pitchFamily="49" charset="-122"/>
              <a:ea typeface="黑体" panose="02010609060101010101" pitchFamily="49" charset="-122"/>
            </a:endParaRPr>
          </a:p>
        </p:txBody>
      </p:sp>
      <p:cxnSp>
        <p:nvCxnSpPr>
          <p:cNvPr id="12" name="直接箭头连接符 11"/>
          <p:cNvCxnSpPr>
            <a:stCxn id="7" idx="3"/>
            <a:endCxn id="8" idx="1"/>
          </p:cNvCxnSpPr>
          <p:nvPr/>
        </p:nvCxnSpPr>
        <p:spPr>
          <a:xfrm>
            <a:off x="6167120" y="5900420"/>
            <a:ext cx="492760"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3" name="直接连接符 12"/>
          <p:cNvCxnSpPr/>
          <p:nvPr/>
        </p:nvCxnSpPr>
        <p:spPr>
          <a:xfrm flipH="1">
            <a:off x="683895" y="2204720"/>
            <a:ext cx="8255" cy="3600450"/>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p:cNvCxnSpPr/>
          <p:nvPr/>
        </p:nvCxnSpPr>
        <p:spPr>
          <a:xfrm flipH="1">
            <a:off x="3060065" y="2205355"/>
            <a:ext cx="8255" cy="3600450"/>
          </a:xfrm>
          <a:prstGeom prst="line">
            <a:avLst/>
          </a:prstGeom>
        </p:spPr>
        <p:style>
          <a:lnRef idx="3">
            <a:schemeClr val="dk1"/>
          </a:lnRef>
          <a:fillRef idx="0">
            <a:schemeClr val="dk1"/>
          </a:fillRef>
          <a:effectRef idx="2">
            <a:schemeClr val="dk1"/>
          </a:effectRef>
          <a:fontRef idx="minor">
            <a:schemeClr val="tx1"/>
          </a:fontRef>
        </p:style>
      </p:cxnSp>
      <p:sp>
        <p:nvSpPr>
          <p:cNvPr id="16" name="文本框 15"/>
          <p:cNvSpPr txBox="1"/>
          <p:nvPr/>
        </p:nvSpPr>
        <p:spPr>
          <a:xfrm>
            <a:off x="251460" y="5900420"/>
            <a:ext cx="673735" cy="506730"/>
          </a:xfrm>
          <a:prstGeom prst="rect">
            <a:avLst/>
          </a:prstGeom>
          <a:noFill/>
        </p:spPr>
        <p:txBody>
          <a:bodyPr wrap="square" rtlCol="0">
            <a:spAutoFit/>
          </a:bodyPr>
          <a:lstStyle/>
          <a:p>
            <a:pPr algn="l">
              <a:lnSpc>
                <a:spcPct val="150000"/>
              </a:lnSpc>
              <a:buNone/>
            </a:pPr>
            <a:r>
              <a:rPr lang="zh-CN" sz="1800" dirty="0">
                <a:latin typeface="黑体" panose="02010609060101010101" pitchFamily="49" charset="-122"/>
                <a:ea typeface="黑体" panose="02010609060101010101" pitchFamily="49" charset="-122"/>
              </a:rPr>
              <a:t>面源</a:t>
            </a:r>
            <a:endParaRPr lang="zh-CN" altLang="en-US" sz="1800" dirty="0">
              <a:latin typeface="黑体" panose="02010609060101010101" pitchFamily="49" charset="-122"/>
              <a:ea typeface="黑体" panose="02010609060101010101" pitchFamily="49" charset="-122"/>
            </a:endParaRPr>
          </a:p>
        </p:txBody>
      </p:sp>
      <p:sp>
        <p:nvSpPr>
          <p:cNvPr id="18" name="文本框 17"/>
          <p:cNvSpPr txBox="1"/>
          <p:nvPr/>
        </p:nvSpPr>
        <p:spPr>
          <a:xfrm>
            <a:off x="1475740" y="5805170"/>
            <a:ext cx="673735" cy="865505"/>
          </a:xfrm>
          <a:prstGeom prst="rect">
            <a:avLst/>
          </a:prstGeom>
          <a:noFill/>
        </p:spPr>
        <p:txBody>
          <a:bodyPr wrap="square" rtlCol="0">
            <a:spAutoFit/>
          </a:bodyPr>
          <a:lstStyle/>
          <a:p>
            <a:pPr algn="l">
              <a:lnSpc>
                <a:spcPct val="140000"/>
              </a:lnSpc>
              <a:buNone/>
            </a:pPr>
            <a:r>
              <a:rPr lang="zh-CN" sz="1800" dirty="0">
                <a:latin typeface="黑体" panose="02010609060101010101" pitchFamily="49" charset="-122"/>
                <a:ea typeface="黑体" panose="02010609060101010101" pitchFamily="49" charset="-122"/>
              </a:rPr>
              <a:t>屏蔽物质</a:t>
            </a:r>
            <a:endParaRPr lang="zh-CN" altLang="en-US" sz="1800" dirty="0">
              <a:latin typeface="黑体" panose="02010609060101010101" pitchFamily="49" charset="-122"/>
              <a:ea typeface="黑体" panose="02010609060101010101" pitchFamily="49" charset="-122"/>
            </a:endParaRPr>
          </a:p>
        </p:txBody>
      </p:sp>
      <p:sp>
        <p:nvSpPr>
          <p:cNvPr id="19" name="文本框 18"/>
          <p:cNvSpPr txBox="1"/>
          <p:nvPr/>
        </p:nvSpPr>
        <p:spPr>
          <a:xfrm>
            <a:off x="2667000" y="5937250"/>
            <a:ext cx="925830" cy="506730"/>
          </a:xfrm>
          <a:prstGeom prst="rect">
            <a:avLst/>
          </a:prstGeom>
          <a:noFill/>
        </p:spPr>
        <p:txBody>
          <a:bodyPr wrap="square" rtlCol="0">
            <a:spAutoFit/>
          </a:bodyPr>
          <a:lstStyle/>
          <a:p>
            <a:pPr algn="l">
              <a:lnSpc>
                <a:spcPct val="150000"/>
              </a:lnSpc>
              <a:buNone/>
            </a:pPr>
            <a:r>
              <a:rPr lang="zh-CN" sz="1800" dirty="0">
                <a:latin typeface="黑体" panose="02010609060101010101" pitchFamily="49" charset="-122"/>
                <a:ea typeface="黑体" panose="02010609060101010101" pitchFamily="49" charset="-122"/>
              </a:rPr>
              <a:t>探测器</a:t>
            </a:r>
            <a:endParaRPr lang="zh-CN" altLang="en-US" sz="1800" dirty="0">
              <a:latin typeface="黑体" panose="02010609060101010101" pitchFamily="49" charset="-122"/>
              <a:ea typeface="黑体" panose="02010609060101010101" pitchFamily="49" charset="-122"/>
            </a:endParaRPr>
          </a:p>
        </p:txBody>
      </p:sp>
      <p:pic>
        <p:nvPicPr>
          <p:cNvPr id="11" name="图形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1776" y="4436736"/>
            <a:ext cx="3870600" cy="73492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3704" y="836820"/>
            <a:ext cx="3269125" cy="646331"/>
          </a:xfrm>
          <a:prstGeom prst="rect">
            <a:avLst/>
          </a:prstGeom>
          <a:noFill/>
        </p:spPr>
        <p:txBody>
          <a:bodyPr wrap="square" rtlCol="0">
            <a:spAutoFit/>
          </a:bodyPr>
          <a:lstStyle/>
          <a:p>
            <a:r>
              <a:rPr lang="zh-CN" altLang="en-US" sz="3600" b="1" dirty="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研究成果</a:t>
            </a:r>
          </a:p>
        </p:txBody>
      </p:sp>
      <p:sp>
        <p:nvSpPr>
          <p:cNvPr id="4" name="灯片编号占位符 3"/>
          <p:cNvSpPr>
            <a:spLocks noGrp="1"/>
          </p:cNvSpPr>
          <p:nvPr>
            <p:ph type="sldNum" sz="quarter" idx="12"/>
          </p:nvPr>
        </p:nvSpPr>
        <p:spPr>
          <a:xfrm>
            <a:off x="6882130" y="6251575"/>
            <a:ext cx="2268855" cy="414020"/>
          </a:xfrm>
        </p:spPr>
        <p:txBody>
          <a:bodyPr/>
          <a:lstStyle/>
          <a:p>
            <a:pPr lvl="0"/>
            <a:fld id="{9A0DB2DC-4C9A-4742-B13C-FB6460FD3503}" type="slidenum">
              <a:rPr lang="zh-CN" altLang="en-US" sz="1800" b="1" smtClean="0"/>
              <a:t>17</a:t>
            </a:fld>
            <a:endParaRPr lang="zh-CN" altLang="en-US" b="1" dirty="0">
              <a:ea typeface="宋体" pitchFamily="2" charset="-122"/>
            </a:endParaRPr>
          </a:p>
        </p:txBody>
      </p:sp>
      <p:pic>
        <p:nvPicPr>
          <p:cNvPr id="2" name="图片 1" descr="Pb2mud"/>
          <p:cNvPicPr>
            <a:picLocks noChangeAspect="1"/>
          </p:cNvPicPr>
          <p:nvPr/>
        </p:nvPicPr>
        <p:blipFill>
          <a:blip r:embed="rId3"/>
          <a:stretch>
            <a:fillRect/>
          </a:stretch>
        </p:blipFill>
        <p:spPr>
          <a:xfrm>
            <a:off x="255270" y="2276920"/>
            <a:ext cx="4316730" cy="3336925"/>
          </a:xfrm>
          <a:prstGeom prst="rect">
            <a:avLst/>
          </a:prstGeom>
        </p:spPr>
      </p:pic>
      <p:pic>
        <p:nvPicPr>
          <p:cNvPr id="5" name="图片 4" descr="Pb4mud"/>
          <p:cNvPicPr>
            <a:picLocks noChangeAspect="1"/>
          </p:cNvPicPr>
          <p:nvPr/>
        </p:nvPicPr>
        <p:blipFill>
          <a:blip r:embed="rId4"/>
          <a:stretch>
            <a:fillRect/>
          </a:stretch>
        </p:blipFill>
        <p:spPr>
          <a:xfrm>
            <a:off x="4575810" y="2276920"/>
            <a:ext cx="4354830" cy="3366135"/>
          </a:xfrm>
          <a:prstGeom prst="rect">
            <a:avLst/>
          </a:prstGeom>
        </p:spPr>
      </p:pic>
      <p:sp>
        <p:nvSpPr>
          <p:cNvPr id="7" name="内容占位符 2">
            <a:extLst>
              <a:ext uri="{FF2B5EF4-FFF2-40B4-BE49-F238E27FC236}">
                <a16:creationId xmlns:a16="http://schemas.microsoft.com/office/drawing/2014/main" id="{6F379B80-A34E-48F5-9522-3F0FF2CD2266}"/>
              </a:ext>
            </a:extLst>
          </p:cNvPr>
          <p:cNvSpPr txBox="1"/>
          <p:nvPr/>
        </p:nvSpPr>
        <p:spPr>
          <a:xfrm>
            <a:off x="332740" y="1569085"/>
            <a:ext cx="8811260" cy="461010"/>
          </a:xfrm>
          <a:prstGeom prst="rect">
            <a:avLst/>
          </a:prstGeom>
          <a:noFill/>
          <a:ln w="9525">
            <a:noFill/>
          </a:ln>
        </p:spPr>
        <p:txBody>
          <a:bodyPr vert="horz">
            <a:noAutofit/>
          </a:bodyPr>
          <a:lstStyle>
            <a:lvl1pPr marL="342900" lvl="0" indent="-342900" algn="l" defTabSz="914400" eaLnBrk="1" fontAlgn="base" latinLnBrk="0" hangingPunct="1">
              <a:lnSpc>
                <a:spcPct val="100000"/>
              </a:lnSpc>
              <a:spcBef>
                <a:spcPct val="20000"/>
              </a:spcBef>
              <a:buFont typeface="Arial" panose="02080604020202020204" pitchFamily="34" charset="0"/>
              <a:buChar char="•"/>
              <a:defRPr sz="3200" kern="1200">
                <a:solidFill>
                  <a:schemeClr val="tx1"/>
                </a:solidFill>
                <a:latin typeface="+mn-lt"/>
                <a:ea typeface="+mn-ea"/>
                <a:cs typeface="+mn-cs"/>
                <a:sym typeface="Calibri" panose="020F0502020204030204" charset="0"/>
              </a:defRPr>
            </a:lvl1pPr>
            <a:lvl2pPr marL="742950" lvl="1" indent="-285750" algn="l" defTabSz="914400" eaLnBrk="1" fontAlgn="base" latinLnBrk="0" hangingPunct="1">
              <a:lnSpc>
                <a:spcPct val="100000"/>
              </a:lnSpc>
              <a:spcBef>
                <a:spcPct val="20000"/>
              </a:spcBef>
              <a:buFont typeface="Arial" panose="02080604020202020204" pitchFamily="34" charset="0"/>
              <a:buChar char="–"/>
              <a:defRPr sz="2800" kern="1200">
                <a:solidFill>
                  <a:schemeClr val="tx1"/>
                </a:solidFill>
                <a:latin typeface="Calibri" panose="020F0502020204030204" charset="0"/>
                <a:ea typeface="宋体" pitchFamily="2" charset="-122"/>
                <a:cs typeface="+mn-cs"/>
                <a:sym typeface="Calibri" panose="020F0502020204030204" charset="0"/>
              </a:defRPr>
            </a:lvl2pPr>
            <a:lvl3pPr marL="1143000" lvl="2" indent="-228600" algn="l" defTabSz="914400" eaLnBrk="1" fontAlgn="base" latinLnBrk="0" hangingPunct="1">
              <a:lnSpc>
                <a:spcPct val="100000"/>
              </a:lnSpc>
              <a:spcBef>
                <a:spcPct val="20000"/>
              </a:spcBef>
              <a:buFont typeface="Arial" panose="02080604020202020204" pitchFamily="34" charset="0"/>
              <a:buChar char="•"/>
              <a:defRPr sz="2400" kern="1200">
                <a:solidFill>
                  <a:schemeClr val="tx1"/>
                </a:solidFill>
                <a:latin typeface="Calibri" panose="020F0502020204030204" charset="0"/>
                <a:ea typeface="宋体" pitchFamily="2" charset="-122"/>
                <a:cs typeface="+mn-cs"/>
                <a:sym typeface="Calibri" panose="020F0502020204030204" charset="0"/>
              </a:defRPr>
            </a:lvl3pPr>
            <a:lvl4pPr marL="1600200" lvl="3"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4pPr>
            <a:lvl5pPr marL="2057400" lvl="4"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5pPr>
            <a:lvl6pPr marL="2514600" lvl="5"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6pPr>
            <a:lvl7pPr marL="2971800" lvl="6"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7pPr>
            <a:lvl8pPr marL="3429000" lvl="7"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8pPr>
            <a:lvl9pPr marL="3886200" lvl="8"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9pPr>
          </a:lstStyle>
          <a:p>
            <a:pPr marL="0" indent="0">
              <a:buNone/>
            </a:pPr>
            <a:r>
              <a:rPr lang="zh-CN" altLang="en-US" sz="2200" b="1" dirty="0">
                <a:latin typeface="微软雅黑" panose="020B0503020204020204" pitchFamily="34" charset="-122"/>
                <a:ea typeface="微软雅黑" panose="020B0503020204020204" pitchFamily="34" charset="-122"/>
              </a:rPr>
              <a:t>理想无限大面源处于无限大平板屏蔽情况理想模型累积因子仿真计算</a:t>
            </a:r>
            <a:endParaRPr lang="en-US" altLang="zh-CN" sz="2200" b="1" dirty="0">
              <a:latin typeface="微软雅黑" panose="020B0503020204020204" pitchFamily="34" charset="-122"/>
              <a:ea typeface="微软雅黑" panose="020B0503020204020204" pitchFamily="34" charset="-122"/>
              <a:sym typeface="Calibri" panose="020F050202020403020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3850" y="908685"/>
            <a:ext cx="7242810" cy="645160"/>
          </a:xfrm>
          <a:prstGeom prst="rect">
            <a:avLst/>
          </a:prstGeom>
          <a:noFill/>
        </p:spPr>
        <p:txBody>
          <a:bodyPr wrap="square" rtlCol="0">
            <a:spAutoFit/>
          </a:bodyPr>
          <a:lstStyle/>
          <a:p>
            <a:pPr algn="l">
              <a:buClrTx/>
              <a:buSzTx/>
            </a:pPr>
            <a:r>
              <a:rPr lang="zh-CN" altLang="en-US" sz="3600" b="1" dirty="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Calibri" panose="020F0502020204030204" charset="0"/>
              </a:rPr>
              <a:t>后期拟完成的研究工作及进度安排</a:t>
            </a:r>
          </a:p>
        </p:txBody>
      </p:sp>
      <p:sp>
        <p:nvSpPr>
          <p:cNvPr id="10" name="Rectangle 4"/>
          <p:cNvSpPr>
            <a:spLocks noChangeArrowheads="1"/>
          </p:cNvSpPr>
          <p:nvPr/>
        </p:nvSpPr>
        <p:spPr bwMode="auto">
          <a:xfrm>
            <a:off x="107690" y="1167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 name="表格 1"/>
          <p:cNvGraphicFramePr>
            <a:graphicFrameLocks noGrp="1"/>
          </p:cNvGraphicFramePr>
          <p:nvPr>
            <p:extLst>
              <p:ext uri="{D42A27DB-BD31-4B8C-83A1-F6EECF244321}">
                <p14:modId xmlns:p14="http://schemas.microsoft.com/office/powerpoint/2010/main" val="1471890561"/>
              </p:ext>
            </p:extLst>
          </p:nvPr>
        </p:nvGraphicFramePr>
        <p:xfrm>
          <a:off x="755650" y="2420620"/>
          <a:ext cx="7812405" cy="2837180"/>
        </p:xfrm>
        <a:graphic>
          <a:graphicData uri="http://schemas.openxmlformats.org/drawingml/2006/table">
            <a:tbl>
              <a:tblPr firstRow="1" firstCol="1" bandRow="1">
                <a:tableStyleId>{69012ECD-51FC-41F1-AA8D-1B2483CD663E}</a:tableStyleId>
              </a:tblPr>
              <a:tblGrid>
                <a:gridCol w="3306445">
                  <a:extLst>
                    <a:ext uri="{9D8B030D-6E8A-4147-A177-3AD203B41FA5}">
                      <a16:colId xmlns:a16="http://schemas.microsoft.com/office/drawing/2014/main" val="20000"/>
                    </a:ext>
                  </a:extLst>
                </a:gridCol>
                <a:gridCol w="4505960">
                  <a:extLst>
                    <a:ext uri="{9D8B030D-6E8A-4147-A177-3AD203B41FA5}">
                      <a16:colId xmlns:a16="http://schemas.microsoft.com/office/drawing/2014/main" val="20001"/>
                    </a:ext>
                  </a:extLst>
                </a:gridCol>
              </a:tblGrid>
              <a:tr h="351790">
                <a:tc>
                  <a:txBody>
                    <a:bodyPr/>
                    <a:lstStyle/>
                    <a:p>
                      <a:pPr indent="306070" algn="ctr" fontAlgn="base">
                        <a:lnSpc>
                          <a:spcPct val="115000"/>
                        </a:lnSpc>
                        <a:spcBef>
                          <a:spcPts val="300"/>
                        </a:spcBef>
                        <a:spcAft>
                          <a:spcPts val="300"/>
                        </a:spcAft>
                      </a:pPr>
                      <a:r>
                        <a:rPr lang="zh-CN" sz="2000" kern="1200" dirty="0">
                          <a:effectLst/>
                        </a:rPr>
                        <a:t>时间</a:t>
                      </a:r>
                      <a:endParaRPr lang="zh-CN" sz="2000" dirty="0">
                        <a:effectLst/>
                        <a:latin typeface="黑体" panose="02010609060101010101" pitchFamily="49" charset="-122"/>
                        <a:ea typeface="黑体" panose="02010609060101010101" pitchFamily="49" charset="-122"/>
                        <a:cs typeface="宋体" pitchFamily="2" charset="-122"/>
                      </a:endParaRPr>
                    </a:p>
                  </a:txBody>
                  <a:tcPr marL="68580" marR="68580" marT="0" marB="0" anchor="b"/>
                </a:tc>
                <a:tc>
                  <a:txBody>
                    <a:bodyPr/>
                    <a:lstStyle/>
                    <a:p>
                      <a:pPr indent="306070" algn="ctr" fontAlgn="base">
                        <a:lnSpc>
                          <a:spcPct val="115000"/>
                        </a:lnSpc>
                        <a:spcBef>
                          <a:spcPts val="300"/>
                        </a:spcBef>
                        <a:spcAft>
                          <a:spcPts val="300"/>
                        </a:spcAft>
                      </a:pPr>
                      <a:r>
                        <a:rPr lang="zh-CN" sz="2000" kern="1200" dirty="0">
                          <a:effectLst/>
                        </a:rPr>
                        <a:t>进度安排</a:t>
                      </a:r>
                      <a:endParaRPr lang="zh-CN" sz="2000" dirty="0">
                        <a:effectLst/>
                        <a:latin typeface="黑体" panose="02010609060101010101" pitchFamily="49" charset="-122"/>
                        <a:ea typeface="黑体" panose="02010609060101010101" pitchFamily="49" charset="-122"/>
                        <a:cs typeface="宋体" pitchFamily="2" charset="-122"/>
                      </a:endParaRPr>
                    </a:p>
                  </a:txBody>
                  <a:tcPr marL="68580" marR="68580" marT="0" marB="0" anchor="b"/>
                </a:tc>
                <a:extLst>
                  <a:ext uri="{0D108BD9-81ED-4DB2-BD59-A6C34878D82A}">
                    <a16:rowId xmlns:a16="http://schemas.microsoft.com/office/drawing/2014/main" val="10000"/>
                  </a:ext>
                </a:extLst>
              </a:tr>
              <a:tr h="1242695">
                <a:tc>
                  <a:txBody>
                    <a:bodyPr/>
                    <a:lstStyle/>
                    <a:p>
                      <a:pPr indent="306070" algn="ctr" fontAlgn="base">
                        <a:lnSpc>
                          <a:spcPct val="125000"/>
                        </a:lnSpc>
                        <a:spcBef>
                          <a:spcPts val="300"/>
                        </a:spcBef>
                        <a:spcAft>
                          <a:spcPts val="300"/>
                        </a:spcAft>
                      </a:pPr>
                      <a:r>
                        <a:rPr lang="en-US" sz="2000" kern="1200" dirty="0">
                          <a:effectLst/>
                        </a:rPr>
                        <a:t>4</a:t>
                      </a:r>
                      <a:r>
                        <a:rPr lang="zh-CN" sz="2000" kern="1200" dirty="0">
                          <a:effectLst/>
                        </a:rPr>
                        <a:t>月</a:t>
                      </a:r>
                      <a:endParaRPr lang="zh-CN" sz="2000" dirty="0">
                        <a:effectLst/>
                        <a:latin typeface="黑体" panose="02010609060101010101" pitchFamily="49" charset="-122"/>
                        <a:ea typeface="黑体" panose="02010609060101010101" pitchFamily="49" charset="-122"/>
                        <a:cs typeface="宋体" pitchFamily="2" charset="-122"/>
                      </a:endParaRPr>
                    </a:p>
                  </a:txBody>
                  <a:tcPr marL="68580" marR="68580" marT="0" marB="0" anchor="ctr"/>
                </a:tc>
                <a:tc>
                  <a:txBody>
                    <a:bodyPr/>
                    <a:lstStyle/>
                    <a:p>
                      <a:pPr indent="304800" algn="ctr" fontAlgn="base">
                        <a:lnSpc>
                          <a:spcPct val="115000"/>
                        </a:lnSpc>
                        <a:spcBef>
                          <a:spcPts val="300"/>
                        </a:spcBef>
                        <a:spcAft>
                          <a:spcPts val="300"/>
                        </a:spcAft>
                      </a:pPr>
                      <a:r>
                        <a:rPr lang="zh-CN" sz="2000" dirty="0">
                          <a:effectLst/>
                        </a:rPr>
                        <a:t>进一步修正无限大介质仿真结果</a:t>
                      </a:r>
                      <a:endParaRPr lang="en-US" altLang="zh-CN" sz="2000" dirty="0">
                        <a:effectLst/>
                      </a:endParaRPr>
                    </a:p>
                    <a:p>
                      <a:pPr indent="304800" algn="ctr" fontAlgn="base">
                        <a:lnSpc>
                          <a:spcPct val="115000"/>
                        </a:lnSpc>
                        <a:spcBef>
                          <a:spcPts val="300"/>
                        </a:spcBef>
                        <a:spcAft>
                          <a:spcPts val="300"/>
                        </a:spcAft>
                      </a:pPr>
                      <a:r>
                        <a:rPr lang="zh-CN" sz="2000" dirty="0">
                          <a:effectLst/>
                        </a:rPr>
                        <a:t>理想模型的进一步仿真</a:t>
                      </a:r>
                      <a:endParaRPr lang="zh-CN" sz="2000" dirty="0">
                        <a:effectLst/>
                        <a:latin typeface="黑体" panose="02010609060101010101" pitchFamily="49" charset="-122"/>
                        <a:ea typeface="黑体" panose="02010609060101010101" pitchFamily="49" charset="-122"/>
                        <a:cs typeface="宋体" pitchFamily="2" charset="-122"/>
                      </a:endParaRPr>
                    </a:p>
                  </a:txBody>
                  <a:tcPr marL="68580" marR="68580" marT="0" marB="0" anchor="ctr"/>
                </a:tc>
                <a:extLst>
                  <a:ext uri="{0D108BD9-81ED-4DB2-BD59-A6C34878D82A}">
                    <a16:rowId xmlns:a16="http://schemas.microsoft.com/office/drawing/2014/main" val="10001"/>
                  </a:ext>
                </a:extLst>
              </a:tr>
              <a:tr h="1242695">
                <a:tc>
                  <a:txBody>
                    <a:bodyPr/>
                    <a:lstStyle/>
                    <a:p>
                      <a:pPr indent="306070" algn="ctr" fontAlgn="base">
                        <a:lnSpc>
                          <a:spcPct val="125000"/>
                        </a:lnSpc>
                        <a:spcBef>
                          <a:spcPts val="300"/>
                        </a:spcBef>
                        <a:spcAft>
                          <a:spcPts val="300"/>
                        </a:spcAft>
                      </a:pPr>
                      <a:r>
                        <a:rPr lang="en-US" sz="2000" kern="1200" dirty="0">
                          <a:effectLst/>
                        </a:rPr>
                        <a:t>5</a:t>
                      </a:r>
                      <a:r>
                        <a:rPr lang="zh-CN" sz="2000" kern="1200" dirty="0">
                          <a:effectLst/>
                        </a:rPr>
                        <a:t>月</a:t>
                      </a:r>
                      <a:endParaRPr lang="zh-CN" sz="2000" dirty="0">
                        <a:effectLst/>
                        <a:latin typeface="黑体" panose="02010609060101010101" pitchFamily="49" charset="-122"/>
                        <a:ea typeface="黑体" panose="02010609060101010101" pitchFamily="49" charset="-122"/>
                        <a:cs typeface="宋体" pitchFamily="2" charset="-122"/>
                      </a:endParaRPr>
                    </a:p>
                  </a:txBody>
                  <a:tcPr marL="68580" marR="68580" marT="0" marB="0" anchor="ctr"/>
                </a:tc>
                <a:tc>
                  <a:txBody>
                    <a:bodyPr/>
                    <a:lstStyle/>
                    <a:p>
                      <a:pPr indent="304800" algn="ctr" fontAlgn="base">
                        <a:lnSpc>
                          <a:spcPct val="115000"/>
                        </a:lnSpc>
                        <a:spcBef>
                          <a:spcPts val="300"/>
                        </a:spcBef>
                        <a:spcAft>
                          <a:spcPts val="300"/>
                        </a:spcAft>
                      </a:pPr>
                      <a:r>
                        <a:rPr lang="zh-CN" sz="2000" dirty="0">
                          <a:effectLst/>
                        </a:rPr>
                        <a:t>模拟其他不同材料和厚度的累积因子</a:t>
                      </a:r>
                    </a:p>
                    <a:p>
                      <a:pPr indent="304800" algn="ctr" fontAlgn="base">
                        <a:lnSpc>
                          <a:spcPct val="115000"/>
                        </a:lnSpc>
                        <a:spcBef>
                          <a:spcPts val="300"/>
                        </a:spcBef>
                        <a:spcAft>
                          <a:spcPts val="300"/>
                        </a:spcAft>
                      </a:pPr>
                      <a:r>
                        <a:rPr lang="zh-CN" sz="2000" kern="1200" dirty="0">
                          <a:effectLst/>
                        </a:rPr>
                        <a:t>撰写毕业论文</a:t>
                      </a:r>
                      <a:endParaRPr lang="zh-CN" sz="2000" dirty="0">
                        <a:effectLst/>
                        <a:latin typeface="黑体" panose="02010609060101010101" pitchFamily="49" charset="-122"/>
                        <a:ea typeface="黑体" panose="02010609060101010101" pitchFamily="49" charset="-122"/>
                        <a:cs typeface="宋体" pitchFamily="2" charset="-122"/>
                      </a:endParaRPr>
                    </a:p>
                  </a:txBody>
                  <a:tcPr marL="68580" marR="68580" marT="0" marB="0" anchor="ctr"/>
                </a:tc>
                <a:extLst>
                  <a:ext uri="{0D108BD9-81ED-4DB2-BD59-A6C34878D82A}">
                    <a16:rowId xmlns:a16="http://schemas.microsoft.com/office/drawing/2014/main" val="10002"/>
                  </a:ext>
                </a:extLst>
              </a:tr>
            </a:tbl>
          </a:graphicData>
        </a:graphic>
      </p:graphicFrame>
      <p:sp>
        <p:nvSpPr>
          <p:cNvPr id="5" name="灯片编号占位符 4"/>
          <p:cNvSpPr>
            <a:spLocks noGrp="1"/>
          </p:cNvSpPr>
          <p:nvPr>
            <p:ph type="sldNum" sz="quarter" idx="12"/>
          </p:nvPr>
        </p:nvSpPr>
        <p:spPr>
          <a:xfrm>
            <a:off x="6804155" y="6237195"/>
            <a:ext cx="2133600" cy="365125"/>
          </a:xfrm>
        </p:spPr>
        <p:txBody>
          <a:bodyPr/>
          <a:lstStyle/>
          <a:p>
            <a:pPr lvl="0"/>
            <a:fld id="{9A0DB2DC-4C9A-4742-B13C-FB6460FD3503}" type="slidenum">
              <a:rPr lang="zh-CN" altLang="en-US" sz="1800" b="1" smtClean="0"/>
              <a:t>18</a:t>
            </a:fld>
            <a:endParaRPr lang="zh-CN" altLang="en-US" sz="1800" b="1" dirty="0">
              <a:ea typeface="宋体" pitchFamily="2"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3850" y="836930"/>
            <a:ext cx="4058285" cy="645160"/>
          </a:xfrm>
          <a:prstGeom prst="rect">
            <a:avLst/>
          </a:prstGeom>
          <a:noFill/>
        </p:spPr>
        <p:txBody>
          <a:bodyPr wrap="square" rtlCol="0">
            <a:spAutoFit/>
          </a:bodyPr>
          <a:lstStyle/>
          <a:p>
            <a:pPr marL="0" algn="l">
              <a:lnSpc>
                <a:spcPct val="100000"/>
              </a:lnSpc>
              <a:buClrTx/>
              <a:buSzTx/>
              <a:buNone/>
            </a:pPr>
            <a:r>
              <a:rPr lang="zh-CN" altLang="en-US" sz="3600" b="1" dirty="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Calibri" panose="020F0502020204030204" charset="0"/>
              </a:rPr>
              <a:t>存在的问题与困难</a:t>
            </a:r>
            <a:endParaRPr lang="zh-CN" altLang="en-US" sz="3600" b="1" dirty="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内容占位符 2"/>
          <p:cNvSpPr txBox="1"/>
          <p:nvPr/>
        </p:nvSpPr>
        <p:spPr>
          <a:xfrm>
            <a:off x="323704" y="1483151"/>
            <a:ext cx="8568596" cy="3961985"/>
          </a:xfrm>
          <a:prstGeom prst="rect">
            <a:avLst/>
          </a:prstGeom>
          <a:noFill/>
          <a:ln w="9525">
            <a:noFill/>
          </a:ln>
        </p:spPr>
        <p:txBody>
          <a:bodyPr vert="horz">
            <a:noAutofit/>
          </a:bodyPr>
          <a:lstStyle>
            <a:lvl1pPr marL="342900" lvl="0" indent="-342900" algn="l" defTabSz="914400" eaLnBrk="1" fontAlgn="base" latinLnBrk="0" hangingPunct="1">
              <a:lnSpc>
                <a:spcPct val="100000"/>
              </a:lnSpc>
              <a:spcBef>
                <a:spcPct val="20000"/>
              </a:spcBef>
              <a:buFont typeface="Arial" panose="02080604020202020204" pitchFamily="34" charset="0"/>
              <a:buChar char="•"/>
              <a:defRPr sz="3200" kern="1200">
                <a:solidFill>
                  <a:schemeClr val="tx1"/>
                </a:solidFill>
                <a:latin typeface="+mn-lt"/>
                <a:ea typeface="+mn-ea"/>
                <a:cs typeface="+mn-cs"/>
                <a:sym typeface="Calibri" panose="020F0502020204030204" charset="0"/>
              </a:defRPr>
            </a:lvl1pPr>
            <a:lvl2pPr marL="742950" lvl="1" indent="-285750" algn="l" defTabSz="914400" eaLnBrk="1" fontAlgn="base" latinLnBrk="0" hangingPunct="1">
              <a:lnSpc>
                <a:spcPct val="100000"/>
              </a:lnSpc>
              <a:spcBef>
                <a:spcPct val="20000"/>
              </a:spcBef>
              <a:buFont typeface="Arial" panose="02080604020202020204" pitchFamily="34" charset="0"/>
              <a:buChar char="–"/>
              <a:defRPr sz="2800" kern="1200">
                <a:solidFill>
                  <a:schemeClr val="tx1"/>
                </a:solidFill>
                <a:latin typeface="Calibri" panose="020F0502020204030204" charset="0"/>
                <a:ea typeface="宋体" pitchFamily="2" charset="-122"/>
                <a:cs typeface="+mn-cs"/>
                <a:sym typeface="Calibri" panose="020F0502020204030204" charset="0"/>
              </a:defRPr>
            </a:lvl2pPr>
            <a:lvl3pPr marL="1143000" lvl="2" indent="-228600" algn="l" defTabSz="914400" eaLnBrk="1" fontAlgn="base" latinLnBrk="0" hangingPunct="1">
              <a:lnSpc>
                <a:spcPct val="100000"/>
              </a:lnSpc>
              <a:spcBef>
                <a:spcPct val="20000"/>
              </a:spcBef>
              <a:buFont typeface="Arial" panose="02080604020202020204" pitchFamily="34" charset="0"/>
              <a:buChar char="•"/>
              <a:defRPr sz="2400" kern="1200">
                <a:solidFill>
                  <a:schemeClr val="tx1"/>
                </a:solidFill>
                <a:latin typeface="Calibri" panose="020F0502020204030204" charset="0"/>
                <a:ea typeface="宋体" pitchFamily="2" charset="-122"/>
                <a:cs typeface="+mn-cs"/>
                <a:sym typeface="Calibri" panose="020F0502020204030204" charset="0"/>
              </a:defRPr>
            </a:lvl3pPr>
            <a:lvl4pPr marL="1600200" lvl="3"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4pPr>
            <a:lvl5pPr marL="2057400" lvl="4"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5pPr>
            <a:lvl6pPr marL="2514600" lvl="5"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6pPr>
            <a:lvl7pPr marL="2971800" lvl="6"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7pPr>
            <a:lvl8pPr marL="3429000" lvl="7"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8pPr>
            <a:lvl9pPr marL="3886200" lvl="8"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9pPr>
          </a:lstStyle>
          <a:p>
            <a:pPr marL="0" indent="0">
              <a:lnSpc>
                <a:spcPct val="150000"/>
              </a:lnSpc>
              <a:buNone/>
            </a:pPr>
            <a:r>
              <a:rPr lang="zh-CN" altLang="en-US" sz="2000" b="1" dirty="0">
                <a:latin typeface="黑体" panose="02010609060101010101" pitchFamily="49" charset="-122"/>
                <a:ea typeface="黑体" panose="02010609060101010101" pitchFamily="49" charset="-122"/>
                <a:sym typeface="Calibri" panose="020F0502020204030204" charset="0"/>
              </a:rPr>
              <a:t>（</a:t>
            </a:r>
            <a:r>
              <a:rPr lang="en-US" altLang="zh-CN" sz="2000" b="1" dirty="0">
                <a:latin typeface="黑体" panose="02010609060101010101" pitchFamily="49" charset="-122"/>
                <a:ea typeface="黑体" panose="02010609060101010101" pitchFamily="49" charset="-122"/>
                <a:sym typeface="Calibri" panose="020F0502020204030204" charset="0"/>
              </a:rPr>
              <a:t>1</a:t>
            </a:r>
            <a:r>
              <a:rPr lang="zh-CN" altLang="en-US" sz="2000" b="1" dirty="0">
                <a:latin typeface="黑体" panose="02010609060101010101" pitchFamily="49" charset="-122"/>
                <a:ea typeface="黑体" panose="02010609060101010101" pitchFamily="49" charset="-122"/>
                <a:sym typeface="Calibri" panose="020F0502020204030204" charset="0"/>
              </a:rPr>
              <a:t>）</a:t>
            </a:r>
            <a:r>
              <a:rPr lang="zh-CN" sz="2000" kern="100" dirty="0">
                <a:effectLst/>
                <a:latin typeface="黑体" panose="02010609060101010101" pitchFamily="49" charset="-122"/>
                <a:ea typeface="黑体" panose="02010609060101010101" pitchFamily="49" charset="-122"/>
                <a:cs typeface="Times New Roman" panose="02020603050405020304" pitchFamily="18" charset="0"/>
              </a:rPr>
              <a:t>高能区仿真误差</a:t>
            </a:r>
          </a:p>
          <a:p>
            <a:pPr marL="0" indent="0">
              <a:lnSpc>
                <a:spcPct val="150000"/>
              </a:lnSpc>
              <a:buNone/>
            </a:pPr>
            <a:r>
              <a:rPr lang="zh-CN" sz="2000" kern="100" dirty="0">
                <a:effectLst/>
                <a:latin typeface="+mn-ea"/>
                <a:cs typeface="Times New Roman" panose="02020603050405020304" pitchFamily="18" charset="0"/>
              </a:rPr>
              <a:t>能量在</a:t>
            </a:r>
            <a:r>
              <a:rPr lang="en-US" altLang="zh-CN" sz="2000" kern="100" dirty="0">
                <a:effectLst/>
                <a:latin typeface="+mn-ea"/>
                <a:cs typeface="Times New Roman" panose="02020603050405020304" pitchFamily="18" charset="0"/>
              </a:rPr>
              <a:t>4MeV</a:t>
            </a:r>
            <a:r>
              <a:rPr lang="zh-CN" altLang="en-US" sz="2000" kern="100" dirty="0">
                <a:effectLst/>
                <a:latin typeface="+mn-ea"/>
                <a:cs typeface="Times New Roman" panose="02020603050405020304" pitchFamily="18" charset="0"/>
              </a:rPr>
              <a:t>以上时累积因子的仿真结果仍有一定误差</a:t>
            </a:r>
            <a:r>
              <a:rPr lang="en-US" altLang="zh-CN"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有待进一步修正。</a:t>
            </a:r>
          </a:p>
          <a:p>
            <a:pPr marL="0" indent="0">
              <a:lnSpc>
                <a:spcPct val="150000"/>
              </a:lnSpc>
              <a:buNone/>
            </a:pPr>
            <a:endParaRPr lang="zh-CN" sz="2000" kern="100" dirty="0">
              <a:effectLst/>
              <a:latin typeface="+mn-ea"/>
              <a:cs typeface="Times New Roman" panose="02020603050405020304" pitchFamily="18" charset="0"/>
            </a:endParaRPr>
          </a:p>
          <a:p>
            <a:pPr marL="0" indent="0">
              <a:lnSpc>
                <a:spcPct val="150000"/>
              </a:lnSpc>
              <a:buNone/>
            </a:pPr>
            <a:r>
              <a:rPr lang="zh-CN" altLang="en-US" sz="2000" b="1" dirty="0">
                <a:latin typeface="黑体" panose="02010609060101010101" pitchFamily="49" charset="-122"/>
                <a:ea typeface="黑体" panose="02010609060101010101" pitchFamily="49" charset="-122"/>
                <a:sym typeface="Calibri" panose="020F0502020204030204" charset="0"/>
              </a:rPr>
              <a:t>（</a:t>
            </a:r>
            <a:r>
              <a:rPr lang="en-US" altLang="zh-CN" sz="2000" b="1" dirty="0">
                <a:latin typeface="黑体" panose="02010609060101010101" pitchFamily="49" charset="-122"/>
                <a:ea typeface="黑体" panose="02010609060101010101" pitchFamily="49" charset="-122"/>
                <a:sym typeface="Calibri" panose="020F0502020204030204" charset="0"/>
              </a:rPr>
              <a:t>2</a:t>
            </a:r>
            <a:r>
              <a:rPr lang="zh-CN" altLang="en-US" sz="2000" b="1" dirty="0">
                <a:latin typeface="黑体" panose="02010609060101010101" pitchFamily="49" charset="-122"/>
                <a:ea typeface="黑体" panose="02010609060101010101" pitchFamily="49" charset="-122"/>
                <a:sym typeface="Calibri" panose="020F0502020204030204" charset="0"/>
              </a:rPr>
              <a:t>）</a:t>
            </a:r>
            <a:r>
              <a:rPr lang="zh-CN" sz="2000" kern="100" dirty="0">
                <a:effectLst/>
                <a:latin typeface="黑体" panose="02010609060101010101" pitchFamily="49" charset="-122"/>
                <a:ea typeface="黑体" panose="02010609060101010101" pitchFamily="49" charset="-122"/>
                <a:cs typeface="Times New Roman" panose="02020603050405020304" pitchFamily="18" charset="0"/>
              </a:rPr>
              <a:t>理论计算累积因子</a:t>
            </a:r>
          </a:p>
          <a:p>
            <a:pPr marL="0" indent="0">
              <a:lnSpc>
                <a:spcPct val="150000"/>
              </a:lnSpc>
              <a:buNone/>
            </a:pPr>
            <a:r>
              <a:rPr lang="zh-CN" sz="2000" kern="100" dirty="0">
                <a:latin typeface="+mn-ea"/>
                <a:cs typeface="Times New Roman" panose="02020603050405020304" pitchFamily="18" charset="0"/>
              </a:rPr>
              <a:t>理想无限大面源无限大平板屏蔽的模型中</a:t>
            </a:r>
            <a:r>
              <a:rPr lang="en-US" altLang="zh-CN" sz="2000" kern="100" dirty="0">
                <a:latin typeface="+mn-ea"/>
                <a:cs typeface="Times New Roman" panose="02020603050405020304" pitchFamily="18" charset="0"/>
              </a:rPr>
              <a:t>,</a:t>
            </a:r>
            <a:r>
              <a:rPr lang="zh-CN" altLang="en-US" sz="2000" kern="100" dirty="0">
                <a:latin typeface="+mn-ea"/>
                <a:cs typeface="Times New Roman" panose="02020603050405020304" pitchFamily="18" charset="0"/>
              </a:rPr>
              <a:t>有希望从理论上对累积因子进行计算</a:t>
            </a:r>
            <a:r>
              <a:rPr lang="en-US" altLang="zh-CN" sz="2000" kern="100" dirty="0">
                <a:latin typeface="+mn-ea"/>
                <a:cs typeface="Times New Roman" panose="02020603050405020304" pitchFamily="18" charset="0"/>
              </a:rPr>
              <a:t>,</a:t>
            </a:r>
            <a:r>
              <a:rPr lang="zh-CN" altLang="en-US" sz="2000" kern="100" dirty="0">
                <a:latin typeface="+mn-ea"/>
                <a:cs typeface="Times New Roman" panose="02020603050405020304" pitchFamily="18" charset="0"/>
              </a:rPr>
              <a:t>但仍有一定困难。</a:t>
            </a:r>
            <a:endParaRPr lang="zh-CN" altLang="en-US" sz="2000" b="1" kern="100" dirty="0">
              <a:latin typeface="+mn-ea"/>
              <a:cs typeface="Times New Roman" panose="02020603050405020304" pitchFamily="18" charset="0"/>
              <a:sym typeface="Calibri" panose="020F0502020204030204" charset="0"/>
            </a:endParaRPr>
          </a:p>
        </p:txBody>
      </p:sp>
      <p:sp>
        <p:nvSpPr>
          <p:cNvPr id="10" name="Rectangle 4"/>
          <p:cNvSpPr>
            <a:spLocks noChangeArrowheads="1"/>
          </p:cNvSpPr>
          <p:nvPr/>
        </p:nvSpPr>
        <p:spPr bwMode="auto">
          <a:xfrm>
            <a:off x="107690" y="1167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灯片编号占位符 1"/>
          <p:cNvSpPr>
            <a:spLocks noGrp="1"/>
          </p:cNvSpPr>
          <p:nvPr>
            <p:ph type="sldNum" sz="quarter" idx="12"/>
          </p:nvPr>
        </p:nvSpPr>
        <p:spPr>
          <a:xfrm>
            <a:off x="6755908" y="6101689"/>
            <a:ext cx="2133600" cy="365125"/>
          </a:xfrm>
        </p:spPr>
        <p:txBody>
          <a:bodyPr/>
          <a:lstStyle/>
          <a:p>
            <a:pPr lvl="0"/>
            <a:fld id="{9A0DB2DC-4C9A-4742-B13C-FB6460FD3503}" type="slidenum">
              <a:rPr lang="zh-CN" altLang="en-US" sz="1800" b="1" smtClean="0"/>
              <a:t>19</a:t>
            </a:fld>
            <a:endParaRPr lang="zh-CN" altLang="en-US" b="1" dirty="0">
              <a:ea typeface="宋体" pitchFamily="2" charset="-122"/>
            </a:endParaRPr>
          </a:p>
        </p:txBody>
      </p:sp>
      <p:sp>
        <p:nvSpPr>
          <p:cNvPr id="7" name="文本框 6">
            <a:extLst>
              <a:ext uri="{FF2B5EF4-FFF2-40B4-BE49-F238E27FC236}">
                <a16:creationId xmlns:a16="http://schemas.microsoft.com/office/drawing/2014/main" id="{3B57CE7E-D380-42C6-89A9-1811B2EBE7E5}"/>
              </a:ext>
            </a:extLst>
          </p:cNvPr>
          <p:cNvSpPr txBox="1"/>
          <p:nvPr/>
        </p:nvSpPr>
        <p:spPr>
          <a:xfrm>
            <a:off x="755735" y="5223697"/>
            <a:ext cx="4608321" cy="442878"/>
          </a:xfrm>
          <a:prstGeom prst="rect">
            <a:avLst/>
          </a:prstGeom>
          <a:noFill/>
        </p:spPr>
        <p:txBody>
          <a:bodyPr wrap="square" rtlCol="0">
            <a:spAutoFit/>
          </a:bodyPr>
          <a:lstStyle/>
          <a:p>
            <a:pPr>
              <a:lnSpc>
                <a:spcPct val="150000"/>
              </a:lnSpc>
            </a:pPr>
            <a:r>
              <a:rPr lang="zh-CN" altLang="en-US" dirty="0">
                <a:latin typeface="黑体" panose="02010609060101010101" pitchFamily="49" charset="-122"/>
                <a:ea typeface="黑体" panose="02010609060101010101" pitchFamily="49" charset="-122"/>
              </a:rPr>
              <a:t>按照目前的进度，毕业论文可以按时完成</a:t>
            </a:r>
            <a:endParaRPr lang="zh-CN" altLang="en-US" sz="1800"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99840" y="2924965"/>
            <a:ext cx="1584110" cy="707886"/>
          </a:xfrm>
          <a:prstGeom prst="rect">
            <a:avLst/>
          </a:prstGeom>
          <a:ln w="28575"/>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zh-CN" altLang="en-US" sz="4000" b="1" spc="300" dirty="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目录</a:t>
            </a:r>
          </a:p>
        </p:txBody>
      </p:sp>
      <p:sp>
        <p:nvSpPr>
          <p:cNvPr id="7" name="内容占位符 2"/>
          <p:cNvSpPr>
            <a:spLocks noGrp="1"/>
          </p:cNvSpPr>
          <p:nvPr>
            <p:ph idx="1"/>
          </p:nvPr>
        </p:nvSpPr>
        <p:spPr>
          <a:xfrm>
            <a:off x="3060065" y="1556385"/>
            <a:ext cx="5307330" cy="4569460"/>
          </a:xfrm>
        </p:spPr>
        <p:txBody>
          <a:bodyPr/>
          <a:lstStyle/>
          <a:p>
            <a:pPr marL="514350" indent="-514350">
              <a:buFont typeface="+mj-lt"/>
              <a:buAutoNum type="arabicPeriod"/>
            </a:pPr>
            <a:r>
              <a:rPr lang="zh-CN" altLang="zh-CN" sz="2400" dirty="0">
                <a:latin typeface="黑体" panose="02010609060101010101" pitchFamily="49" charset="-122"/>
                <a:ea typeface="黑体" panose="02010609060101010101" pitchFamily="49" charset="-122"/>
              </a:rPr>
              <a:t>课题</a:t>
            </a:r>
            <a:r>
              <a:rPr lang="zh-CN" altLang="en-US" sz="2400" dirty="0">
                <a:latin typeface="黑体" panose="02010609060101010101" pitchFamily="49" charset="-122"/>
                <a:ea typeface="黑体" panose="02010609060101010101" pitchFamily="49" charset="-122"/>
              </a:rPr>
              <a:t>简介</a:t>
            </a:r>
            <a:endParaRPr lang="en-US" altLang="zh-CN" sz="2400" dirty="0">
              <a:latin typeface="黑体" panose="02010609060101010101" pitchFamily="49" charset="-122"/>
              <a:ea typeface="黑体" panose="02010609060101010101" pitchFamily="49" charset="-122"/>
            </a:endParaRPr>
          </a:p>
          <a:p>
            <a:pPr marL="514350" indent="-514350">
              <a:buFont typeface="+mj-lt"/>
              <a:buAutoNum type="arabicPeriod"/>
            </a:pPr>
            <a:endParaRPr lang="en-US" altLang="zh-CN" sz="2400" dirty="0">
              <a:latin typeface="黑体" panose="02010609060101010101" pitchFamily="49" charset="-122"/>
              <a:ea typeface="黑体" panose="02010609060101010101" pitchFamily="49" charset="-122"/>
            </a:endParaRPr>
          </a:p>
          <a:p>
            <a:pPr marL="514350" indent="-514350">
              <a:buFont typeface="+mj-lt"/>
              <a:buAutoNum type="arabicPeriod"/>
            </a:pPr>
            <a:r>
              <a:rPr lang="zh-CN" altLang="en-US" sz="2400" dirty="0">
                <a:latin typeface="黑体" panose="02010609060101010101" pitchFamily="49" charset="-122"/>
                <a:ea typeface="黑体" panose="02010609060101010101" pitchFamily="49" charset="-122"/>
              </a:rPr>
              <a:t>已完成的研究工作及成果</a:t>
            </a:r>
            <a:endParaRPr lang="en-US" altLang="zh-CN" sz="2400" dirty="0">
              <a:latin typeface="黑体" panose="02010609060101010101" pitchFamily="49" charset="-122"/>
              <a:ea typeface="黑体" panose="02010609060101010101" pitchFamily="49" charset="-122"/>
            </a:endParaRPr>
          </a:p>
          <a:p>
            <a:pPr marL="514350" indent="-514350">
              <a:buFont typeface="+mj-lt"/>
              <a:buAutoNum type="arabicPeriod"/>
            </a:pPr>
            <a:endParaRPr lang="en-US" altLang="zh-CN" sz="2400" dirty="0">
              <a:latin typeface="黑体" panose="02010609060101010101" pitchFamily="49" charset="-122"/>
              <a:ea typeface="黑体" panose="02010609060101010101" pitchFamily="49" charset="-122"/>
            </a:endParaRPr>
          </a:p>
          <a:p>
            <a:pPr marL="514350" indent="-514350">
              <a:buFont typeface="+mj-lt"/>
              <a:buAutoNum type="arabicPeriod"/>
            </a:pPr>
            <a:r>
              <a:rPr lang="zh-CN" altLang="en-US" sz="2400" dirty="0">
                <a:latin typeface="黑体" panose="02010609060101010101" pitchFamily="49" charset="-122"/>
                <a:ea typeface="黑体" panose="02010609060101010101" pitchFamily="49" charset="-122"/>
              </a:rPr>
              <a:t>遇到的困难及解决措施</a:t>
            </a:r>
          </a:p>
          <a:p>
            <a:pPr marL="514350" indent="-514350">
              <a:buFont typeface="+mj-lt"/>
              <a:buAutoNum type="arabicPeriod"/>
            </a:pPr>
            <a:endParaRPr lang="en-US" altLang="zh-CN" sz="2400" dirty="0">
              <a:latin typeface="黑体" panose="02010609060101010101" pitchFamily="49" charset="-122"/>
              <a:ea typeface="黑体" panose="02010609060101010101" pitchFamily="49" charset="-122"/>
            </a:endParaRPr>
          </a:p>
          <a:p>
            <a:pPr marL="514350" indent="-514350" algn="l">
              <a:buClrTx/>
              <a:buSzTx/>
              <a:buFont typeface="+mj-lt"/>
              <a:buAutoNum type="arabicPeriod"/>
            </a:pPr>
            <a:r>
              <a:rPr lang="en-US" altLang="zh-CN" sz="2400" dirty="0">
                <a:latin typeface="黑体" panose="02010609060101010101" pitchFamily="49" charset="-122"/>
                <a:ea typeface="黑体" panose="02010609060101010101" pitchFamily="49" charset="-122"/>
                <a:sym typeface="Calibri" panose="020F0502020204030204" charset="0"/>
              </a:rPr>
              <a:t>后期拟完成的研究工作及进度安排</a:t>
            </a:r>
          </a:p>
          <a:p>
            <a:pPr marL="514350" indent="-514350" algn="l">
              <a:buClrTx/>
              <a:buSzTx/>
              <a:buFont typeface="+mj-lt"/>
              <a:buAutoNum type="arabicPeriod"/>
            </a:pPr>
            <a:endParaRPr lang="en-US" altLang="zh-CN" sz="2400" dirty="0">
              <a:latin typeface="黑体" panose="02010609060101010101" pitchFamily="49" charset="-122"/>
              <a:ea typeface="黑体" panose="02010609060101010101" pitchFamily="49" charset="-122"/>
            </a:endParaRPr>
          </a:p>
          <a:p>
            <a:pPr marL="514350" indent="-514350" algn="l">
              <a:buClrTx/>
              <a:buSzTx/>
              <a:buFont typeface="+mj-lt"/>
              <a:buAutoNum type="arabicPeriod"/>
            </a:pPr>
            <a:r>
              <a:rPr lang="en-US" altLang="zh-CN" sz="2400" dirty="0">
                <a:latin typeface="黑体" panose="02010609060101010101" pitchFamily="49" charset="-122"/>
                <a:ea typeface="黑体" panose="02010609060101010101" pitchFamily="49" charset="-122"/>
                <a:sym typeface="Calibri" panose="020F0502020204030204" charset="0"/>
              </a:rPr>
              <a:t>存在的问题与困难</a:t>
            </a:r>
          </a:p>
        </p:txBody>
      </p:sp>
      <p:sp>
        <p:nvSpPr>
          <p:cNvPr id="3" name="灯片编号占位符 2"/>
          <p:cNvSpPr>
            <a:spLocks noGrp="1"/>
          </p:cNvSpPr>
          <p:nvPr>
            <p:ph type="sldNum" sz="quarter" idx="12"/>
          </p:nvPr>
        </p:nvSpPr>
        <p:spPr>
          <a:xfrm>
            <a:off x="6876160" y="6165190"/>
            <a:ext cx="2133600" cy="365125"/>
          </a:xfrm>
        </p:spPr>
        <p:txBody>
          <a:bodyPr/>
          <a:lstStyle/>
          <a:p>
            <a:pPr lvl="0"/>
            <a:fld id="{9A0DB2DC-4C9A-4742-B13C-FB6460FD3503}" type="slidenum">
              <a:rPr lang="zh-CN" altLang="en-US" sz="2000" smtClean="0">
                <a:solidFill>
                  <a:schemeClr val="tx1"/>
                </a:solidFill>
                <a:latin typeface="Cambria Math" panose="02040503050406030204" pitchFamily="18" charset="0"/>
              </a:rPr>
              <a:t>2</a:t>
            </a:fld>
            <a:endParaRPr lang="zh-CN" altLang="en-US" sz="2000" dirty="0">
              <a:solidFill>
                <a:schemeClr val="tx1"/>
              </a:solidFill>
              <a:latin typeface="Cambria Math" panose="020405030504060302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lgn="ctr">
              <a:buNone/>
            </a:pPr>
            <a:endParaRPr lang="en-US" altLang="zh-CN" sz="5400" dirty="0">
              <a:latin typeface="黑体" panose="02010609060101010101" pitchFamily="49" charset="-122"/>
              <a:ea typeface="黑体" panose="02010609060101010101" pitchFamily="49" charset="-122"/>
            </a:endParaRPr>
          </a:p>
          <a:p>
            <a:pPr marL="0" indent="0" algn="ctr">
              <a:buNone/>
            </a:pPr>
            <a:r>
              <a:rPr lang="zh-CN" altLang="en-US" sz="5400" dirty="0">
                <a:latin typeface="黑体" panose="02010609060101010101" pitchFamily="49" charset="-122"/>
                <a:ea typeface="黑体" panose="02010609060101010101" pitchFamily="49" charset="-122"/>
              </a:rPr>
              <a:t>谢谢！</a:t>
            </a:r>
          </a:p>
        </p:txBody>
      </p:sp>
      <p:sp>
        <p:nvSpPr>
          <p:cNvPr id="2" name="灯片编号占位符 1"/>
          <p:cNvSpPr>
            <a:spLocks noGrp="1"/>
          </p:cNvSpPr>
          <p:nvPr>
            <p:ph type="sldNum" sz="quarter" idx="12"/>
          </p:nvPr>
        </p:nvSpPr>
        <p:spPr>
          <a:xfrm>
            <a:off x="6804155" y="6237195"/>
            <a:ext cx="2133600" cy="365125"/>
          </a:xfrm>
        </p:spPr>
        <p:txBody>
          <a:bodyPr/>
          <a:lstStyle/>
          <a:p>
            <a:pPr lvl="0"/>
            <a:fld id="{9A0DB2DC-4C9A-4742-B13C-FB6460FD3503}" type="slidenum">
              <a:rPr lang="zh-CN" altLang="en-US" sz="1800" b="1" smtClean="0"/>
              <a:t>20</a:t>
            </a:fld>
            <a:endParaRPr lang="zh-CN" altLang="en-US" b="1" dirty="0">
              <a:ea typeface="宋体" pitchFamily="2"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3705" y="836820"/>
            <a:ext cx="2736190" cy="646331"/>
          </a:xfrm>
          <a:prstGeom prst="rect">
            <a:avLst/>
          </a:prstGeom>
          <a:noFill/>
        </p:spPr>
        <p:txBody>
          <a:bodyPr wrap="square" rtlCol="0">
            <a:spAutoFit/>
          </a:bodyPr>
          <a:lstStyle/>
          <a:p>
            <a:r>
              <a:rPr lang="zh-CN" altLang="en-US" sz="3600" b="1" dirty="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课题简介</a:t>
            </a:r>
          </a:p>
        </p:txBody>
      </p:sp>
      <p:sp>
        <p:nvSpPr>
          <p:cNvPr id="8" name="灯片编号占位符 2"/>
          <p:cNvSpPr>
            <a:spLocks noGrp="1"/>
          </p:cNvSpPr>
          <p:nvPr>
            <p:ph type="sldNum" sz="quarter" idx="12"/>
          </p:nvPr>
        </p:nvSpPr>
        <p:spPr>
          <a:xfrm>
            <a:off x="6876160" y="6165190"/>
            <a:ext cx="2133600" cy="365125"/>
          </a:xfrm>
        </p:spPr>
        <p:txBody>
          <a:bodyPr/>
          <a:lstStyle/>
          <a:p>
            <a:pPr lvl="0"/>
            <a:fld id="{9A0DB2DC-4C9A-4742-B13C-FB6460FD3503}" type="slidenum">
              <a:rPr lang="zh-CN" altLang="en-US" sz="2000" smtClean="0">
                <a:solidFill>
                  <a:schemeClr val="tx1"/>
                </a:solidFill>
                <a:latin typeface="Cambria Math" panose="02040503050406030204" pitchFamily="18" charset="0"/>
              </a:rPr>
              <a:t>3</a:t>
            </a:fld>
            <a:endParaRPr lang="zh-CN" altLang="en-US" sz="2000" dirty="0">
              <a:solidFill>
                <a:schemeClr val="tx1"/>
              </a:solidFill>
              <a:latin typeface="Cambria Math" panose="02040503050406030204" pitchFamily="18" charset="0"/>
            </a:endParaRPr>
          </a:p>
        </p:txBody>
      </p:sp>
      <p:sp>
        <p:nvSpPr>
          <p:cNvPr id="5" name="文本框 4"/>
          <p:cNvSpPr txBox="1"/>
          <p:nvPr/>
        </p:nvSpPr>
        <p:spPr>
          <a:xfrm>
            <a:off x="4140164" y="5372593"/>
            <a:ext cx="4938272" cy="523220"/>
          </a:xfrm>
          <a:prstGeom prst="rect">
            <a:avLst/>
          </a:prstGeom>
          <a:noFill/>
        </p:spPr>
        <p:txBody>
          <a:bodyPr wrap="square" rtlCol="0">
            <a:spAutoFit/>
          </a:bodyPr>
          <a:lstStyle/>
          <a:p>
            <a:r>
              <a:rPr lang="zh-CN" altLang="en-US" sz="2800" dirty="0">
                <a:solidFill>
                  <a:schemeClr val="accent2"/>
                </a:solidFill>
                <a:latin typeface="黑体" panose="02010609060101010101" pitchFamily="49" charset="-122"/>
                <a:ea typeface="黑体" panose="02010609060101010101" pitchFamily="49" charset="-122"/>
              </a:rPr>
              <a:t>辐射可能损害人体与仪器设备</a:t>
            </a:r>
          </a:p>
        </p:txBody>
      </p:sp>
      <p:sp>
        <p:nvSpPr>
          <p:cNvPr id="33" name="文本框 32"/>
          <p:cNvSpPr txBox="1"/>
          <p:nvPr/>
        </p:nvSpPr>
        <p:spPr>
          <a:xfrm>
            <a:off x="1006475" y="1844040"/>
            <a:ext cx="3315335" cy="460375"/>
          </a:xfrm>
          <a:prstGeom prst="rect">
            <a:avLst/>
          </a:prstGeom>
          <a:noFill/>
        </p:spPr>
        <p:txBody>
          <a:bodyPr wrap="square" rtlCol="0">
            <a:spAutoFit/>
          </a:bodyPr>
          <a:lstStyle/>
          <a:p>
            <a:pPr algn="ctr"/>
            <a:r>
              <a:rPr lang="zh-CN" altLang="en-US" sz="2400" dirty="0">
                <a:latin typeface="黑体" panose="02010609060101010101" pitchFamily="49" charset="-122"/>
                <a:ea typeface="黑体" panose="02010609060101010101" pitchFamily="49" charset="-122"/>
              </a:rPr>
              <a:t>伽玛辐射对人类的危害</a:t>
            </a:r>
          </a:p>
        </p:txBody>
      </p:sp>
      <p:sp>
        <p:nvSpPr>
          <p:cNvPr id="34" name="文本框 33"/>
          <p:cNvSpPr txBox="1"/>
          <p:nvPr/>
        </p:nvSpPr>
        <p:spPr>
          <a:xfrm>
            <a:off x="1404270" y="5588448"/>
            <a:ext cx="2520175" cy="461665"/>
          </a:xfrm>
          <a:prstGeom prst="rect">
            <a:avLst/>
          </a:prstGeom>
          <a:noFill/>
        </p:spPr>
        <p:txBody>
          <a:bodyPr wrap="square" rtlCol="0">
            <a:spAutoFit/>
          </a:bodyPr>
          <a:lstStyle/>
          <a:p>
            <a:pPr algn="ctr"/>
            <a:r>
              <a:rPr lang="zh-CN" altLang="en-US" sz="2400" dirty="0">
                <a:latin typeface="黑体" panose="02010609060101010101" pitchFamily="49" charset="-122"/>
                <a:ea typeface="黑体" panose="02010609060101010101" pitchFamily="49" charset="-122"/>
              </a:rPr>
              <a:t>辐射屏蔽</a:t>
            </a:r>
          </a:p>
        </p:txBody>
      </p:sp>
      <p:pic>
        <p:nvPicPr>
          <p:cNvPr id="35" name="图片 34" descr="26ac90b27ce2a4b123bfa4f8c6aca51a"/>
          <p:cNvPicPr>
            <a:picLocks noChangeAspect="1"/>
          </p:cNvPicPr>
          <p:nvPr/>
        </p:nvPicPr>
        <p:blipFill>
          <a:blip r:embed="rId3"/>
          <a:srcRect r="1630" b="5918"/>
          <a:stretch>
            <a:fillRect/>
          </a:stretch>
        </p:blipFill>
        <p:spPr>
          <a:xfrm>
            <a:off x="5110480" y="116205"/>
            <a:ext cx="2913380" cy="2089785"/>
          </a:xfrm>
          <a:prstGeom prst="rect">
            <a:avLst/>
          </a:prstGeom>
        </p:spPr>
      </p:pic>
      <p:sp>
        <p:nvSpPr>
          <p:cNvPr id="36" name="文本框 35"/>
          <p:cNvSpPr txBox="1"/>
          <p:nvPr/>
        </p:nvSpPr>
        <p:spPr>
          <a:xfrm>
            <a:off x="3093720" y="2890520"/>
            <a:ext cx="4418965" cy="645160"/>
          </a:xfrm>
          <a:prstGeom prst="rect">
            <a:avLst/>
          </a:prstGeom>
          <a:noFill/>
        </p:spPr>
        <p:txBody>
          <a:bodyPr wrap="square" rtlCol="0">
            <a:spAutoFit/>
          </a:bodyPr>
          <a:lstStyle/>
          <a:p>
            <a:pPr marL="0" lvl="0" indent="0" algn="l">
              <a:spcBef>
                <a:spcPct val="0"/>
              </a:spcBef>
              <a:buNone/>
            </a:pPr>
            <a:r>
              <a:rPr lang="zh-CN" altLang="en-US" sz="1800" dirty="0">
                <a:latin typeface="黑体" panose="02010609060101010101" pitchFamily="49" charset="-122"/>
                <a:ea typeface="黑体" panose="02010609060101010101" pitchFamily="49" charset="-122"/>
                <a:sym typeface="+mn-ea"/>
              </a:rPr>
              <a:t>当射线直接击中DNA分子，将会把能量沉积在DNA，引起其激发和电离。</a:t>
            </a:r>
          </a:p>
        </p:txBody>
      </p:sp>
      <p:sp>
        <p:nvSpPr>
          <p:cNvPr id="37" name="文本框 36"/>
          <p:cNvSpPr txBox="1"/>
          <p:nvPr/>
        </p:nvSpPr>
        <p:spPr>
          <a:xfrm>
            <a:off x="3093720" y="4220210"/>
            <a:ext cx="4418965" cy="645160"/>
          </a:xfrm>
          <a:prstGeom prst="rect">
            <a:avLst/>
          </a:prstGeom>
          <a:noFill/>
        </p:spPr>
        <p:txBody>
          <a:bodyPr wrap="square" rtlCol="0">
            <a:spAutoFit/>
          </a:bodyPr>
          <a:lstStyle/>
          <a:p>
            <a:pPr marL="0" lvl="0" indent="0" algn="l">
              <a:spcBef>
                <a:spcPct val="0"/>
              </a:spcBef>
              <a:buNone/>
            </a:pPr>
            <a:r>
              <a:rPr lang="zh-CN" altLang="en-US" sz="1800" dirty="0">
                <a:latin typeface="黑体" panose="02010609060101010101" pitchFamily="49" charset="-122"/>
                <a:ea typeface="黑体" panose="02010609060101010101" pitchFamily="49" charset="-122"/>
                <a:sym typeface="+mn-ea"/>
              </a:rPr>
              <a:t>辐射引起水分子的电离和激发，成簇产生的自由基和</a:t>
            </a:r>
            <a:r>
              <a:rPr lang="en-US" altLang="zh-CN" sz="1800" dirty="0">
                <a:latin typeface="黑体" panose="02010609060101010101" pitchFamily="49" charset="-122"/>
                <a:ea typeface="黑体" panose="02010609060101010101" pitchFamily="49" charset="-122"/>
                <a:sym typeface="+mn-ea"/>
              </a:rPr>
              <a:t>H</a:t>
            </a:r>
            <a:r>
              <a:rPr lang="en-US" altLang="zh-CN" sz="1800" baseline="-25000" dirty="0">
                <a:latin typeface="黑体" panose="02010609060101010101" pitchFamily="49" charset="-122"/>
                <a:ea typeface="黑体" panose="02010609060101010101" pitchFamily="49" charset="-122"/>
                <a:sym typeface="+mn-ea"/>
              </a:rPr>
              <a:t>2</a:t>
            </a:r>
            <a:r>
              <a:rPr lang="en-US" altLang="zh-CN" sz="1800" dirty="0">
                <a:latin typeface="黑体" panose="02010609060101010101" pitchFamily="49" charset="-122"/>
                <a:ea typeface="黑体" panose="02010609060101010101" pitchFamily="49" charset="-122"/>
                <a:sym typeface="+mn-ea"/>
              </a:rPr>
              <a:t>O</a:t>
            </a:r>
            <a:r>
              <a:rPr lang="en-US" altLang="zh-CN" sz="1800" baseline="-25000" dirty="0">
                <a:latin typeface="黑体" panose="02010609060101010101" pitchFamily="49" charset="-122"/>
                <a:ea typeface="黑体" panose="02010609060101010101" pitchFamily="49" charset="-122"/>
                <a:sym typeface="+mn-ea"/>
              </a:rPr>
              <a:t>2</a:t>
            </a:r>
            <a:r>
              <a:rPr lang="zh-CN" altLang="en-US" sz="1800" dirty="0">
                <a:latin typeface="黑体" panose="02010609060101010101" pitchFamily="49" charset="-122"/>
                <a:ea typeface="黑体" panose="02010609060101010101" pitchFamily="49" charset="-122"/>
                <a:sym typeface="+mn-ea"/>
              </a:rPr>
              <a:t>对</a:t>
            </a:r>
            <a:r>
              <a:rPr lang="en-US" altLang="zh-CN" sz="1800" dirty="0">
                <a:latin typeface="黑体" panose="02010609060101010101" pitchFamily="49" charset="-122"/>
                <a:ea typeface="黑体" panose="02010609060101010101" pitchFamily="49" charset="-122"/>
                <a:sym typeface="+mn-ea"/>
              </a:rPr>
              <a:t>DNA</a:t>
            </a:r>
            <a:r>
              <a:rPr lang="zh-CN" altLang="en-US" sz="1800" dirty="0">
                <a:latin typeface="黑体" panose="02010609060101010101" pitchFamily="49" charset="-122"/>
                <a:ea typeface="黑体" panose="02010609060101010101" pitchFamily="49" charset="-122"/>
                <a:sym typeface="+mn-ea"/>
              </a:rPr>
              <a:t>造成损伤</a:t>
            </a:r>
          </a:p>
        </p:txBody>
      </p:sp>
      <p:cxnSp>
        <p:nvCxnSpPr>
          <p:cNvPr id="38" name="直接箭头连接符 37"/>
          <p:cNvCxnSpPr>
            <a:stCxn id="33" idx="2"/>
            <a:endCxn id="34" idx="0"/>
          </p:cNvCxnSpPr>
          <p:nvPr/>
        </p:nvCxnSpPr>
        <p:spPr>
          <a:xfrm>
            <a:off x="2664460" y="2304415"/>
            <a:ext cx="0" cy="3284220"/>
          </a:xfrm>
          <a:prstGeom prst="straightConnector1">
            <a:avLst/>
          </a:prstGeom>
          <a:ln>
            <a:tailEnd type="arrow" w="med" len="med"/>
          </a:ln>
        </p:spPr>
        <p:style>
          <a:lnRef idx="3">
            <a:schemeClr val="accent4"/>
          </a:lnRef>
          <a:fillRef idx="0">
            <a:schemeClr val="accent4"/>
          </a:fillRef>
          <a:effectRef idx="2">
            <a:schemeClr val="accent4"/>
          </a:effectRef>
          <a:fontRef idx="minor">
            <a:schemeClr val="tx1"/>
          </a:fontRef>
        </p:style>
      </p:cxnSp>
      <p:sp>
        <p:nvSpPr>
          <p:cNvPr id="39" name="文本框 38"/>
          <p:cNvSpPr txBox="1"/>
          <p:nvPr/>
        </p:nvSpPr>
        <p:spPr>
          <a:xfrm>
            <a:off x="501650" y="3212465"/>
            <a:ext cx="1964055" cy="922020"/>
          </a:xfrm>
          <a:prstGeom prst="rect">
            <a:avLst/>
          </a:prstGeom>
          <a:noFill/>
        </p:spPr>
        <p:txBody>
          <a:bodyPr wrap="square" rtlCol="0">
            <a:spAutoFit/>
          </a:bodyPr>
          <a:lstStyle/>
          <a:p>
            <a:pPr marL="0" lvl="0" indent="0" algn="l">
              <a:spcBef>
                <a:spcPct val="0"/>
              </a:spcBef>
              <a:buNone/>
            </a:pPr>
            <a:r>
              <a:rPr lang="zh-CN" altLang="en-US" sz="1800" dirty="0">
                <a:latin typeface="黑体" panose="02010609060101010101" pitchFamily="49" charset="-122"/>
                <a:ea typeface="黑体" panose="02010609060101010101" pitchFamily="49" charset="-122"/>
                <a:sym typeface="+mn-ea"/>
              </a:rPr>
              <a:t>单粒子翻转效应影响航天半导体器件</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3705" y="836820"/>
            <a:ext cx="2736190" cy="646331"/>
          </a:xfrm>
          <a:prstGeom prst="rect">
            <a:avLst/>
          </a:prstGeom>
          <a:noFill/>
        </p:spPr>
        <p:txBody>
          <a:bodyPr wrap="square" rtlCol="0">
            <a:spAutoFit/>
          </a:bodyPr>
          <a:lstStyle/>
          <a:p>
            <a:r>
              <a:rPr lang="zh-CN" altLang="en-US" sz="3600" b="1" dirty="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课题简介</a:t>
            </a:r>
          </a:p>
        </p:txBody>
      </p:sp>
      <p:sp>
        <p:nvSpPr>
          <p:cNvPr id="8" name="灯片编号占位符 2"/>
          <p:cNvSpPr>
            <a:spLocks noGrp="1"/>
          </p:cNvSpPr>
          <p:nvPr>
            <p:ph type="sldNum" sz="quarter" idx="12"/>
          </p:nvPr>
        </p:nvSpPr>
        <p:spPr>
          <a:xfrm>
            <a:off x="6876160" y="6165190"/>
            <a:ext cx="2133600" cy="365125"/>
          </a:xfrm>
        </p:spPr>
        <p:txBody>
          <a:bodyPr/>
          <a:lstStyle/>
          <a:p>
            <a:pPr lvl="0"/>
            <a:fld id="{9A0DB2DC-4C9A-4742-B13C-FB6460FD3503}" type="slidenum">
              <a:rPr lang="zh-CN" altLang="en-US" sz="2000" smtClean="0">
                <a:solidFill>
                  <a:schemeClr val="tx1"/>
                </a:solidFill>
                <a:latin typeface="Cambria Math" panose="02040503050406030204" pitchFamily="18" charset="0"/>
              </a:rPr>
              <a:t>4</a:t>
            </a:fld>
            <a:endParaRPr lang="zh-CN" altLang="en-US" sz="2000" dirty="0">
              <a:solidFill>
                <a:schemeClr val="tx1"/>
              </a:solidFill>
              <a:latin typeface="Cambria Math" panose="02040503050406030204" pitchFamily="18" charset="0"/>
            </a:endParaRPr>
          </a:p>
        </p:txBody>
      </p:sp>
      <p:pic>
        <p:nvPicPr>
          <p:cNvPr id="4" name="图片 3"/>
          <p:cNvPicPr>
            <a:picLocks noChangeAspect="1"/>
          </p:cNvPicPr>
          <p:nvPr/>
        </p:nvPicPr>
        <p:blipFill>
          <a:blip r:embed="rId4"/>
          <a:stretch>
            <a:fillRect/>
          </a:stretch>
        </p:blipFill>
        <p:spPr>
          <a:xfrm>
            <a:off x="3999230" y="4004310"/>
            <a:ext cx="4533265" cy="1699260"/>
          </a:xfrm>
          <a:prstGeom prst="rect">
            <a:avLst/>
          </a:prstGeom>
        </p:spPr>
      </p:pic>
      <p:graphicFrame>
        <p:nvGraphicFramePr>
          <p:cNvPr id="7" name="对象 16"/>
          <p:cNvGraphicFramePr>
            <a:graphicFrameLocks noChangeAspect="1"/>
          </p:cNvGraphicFramePr>
          <p:nvPr/>
        </p:nvGraphicFramePr>
        <p:xfrm>
          <a:off x="3996055" y="1772285"/>
          <a:ext cx="4199255" cy="1642110"/>
        </p:xfrm>
        <a:graphic>
          <a:graphicData uri="http://schemas.openxmlformats.org/presentationml/2006/ole">
            <mc:AlternateContent xmlns:mc="http://schemas.openxmlformats.org/markup-compatibility/2006">
              <mc:Choice xmlns:v="urn:schemas-microsoft-com:vml" Requires="v">
                <p:oleObj spid="_x0000_s1031" r:id="rId5" imgW="3983355" imgH="1557020" progId="Visio.Drawing.11">
                  <p:embed/>
                </p:oleObj>
              </mc:Choice>
              <mc:Fallback>
                <p:oleObj r:id="rId5" imgW="3983355" imgH="1557020" progId="Visio.Drawing.11">
                  <p:embed/>
                  <p:pic>
                    <p:nvPicPr>
                      <p:cNvPr id="0" name="图片 3081"/>
                      <p:cNvPicPr/>
                      <p:nvPr/>
                    </p:nvPicPr>
                    <p:blipFill>
                      <a:blip r:embed="rId6"/>
                      <a:stretch>
                        <a:fillRect/>
                      </a:stretch>
                    </p:blipFill>
                    <p:spPr>
                      <a:xfrm>
                        <a:off x="3996055" y="1772285"/>
                        <a:ext cx="4199255" cy="1642110"/>
                      </a:xfrm>
                      <a:prstGeom prst="rect">
                        <a:avLst/>
                      </a:prstGeom>
                      <a:noFill/>
                      <a:ln w="38100">
                        <a:noFill/>
                        <a:miter/>
                      </a:ln>
                    </p:spPr>
                  </p:pic>
                </p:oleObj>
              </mc:Fallback>
            </mc:AlternateContent>
          </a:graphicData>
        </a:graphic>
      </p:graphicFrame>
      <p:pic>
        <p:nvPicPr>
          <p:cNvPr id="11" name="图片 10" descr="MommyTalk1636002581088"/>
          <p:cNvPicPr>
            <a:picLocks noChangeAspect="1"/>
          </p:cNvPicPr>
          <p:nvPr/>
        </p:nvPicPr>
        <p:blipFill>
          <a:blip r:embed="rId7"/>
          <a:stretch>
            <a:fillRect/>
          </a:stretch>
        </p:blipFill>
        <p:spPr>
          <a:xfrm>
            <a:off x="1188085" y="2342515"/>
            <a:ext cx="1939290" cy="501650"/>
          </a:xfrm>
          <a:prstGeom prst="rect">
            <a:avLst/>
          </a:prstGeom>
        </p:spPr>
      </p:pic>
      <p:pic>
        <p:nvPicPr>
          <p:cNvPr id="12" name="图片 11" descr="MommyTalk1636002632619"/>
          <p:cNvPicPr>
            <a:picLocks noChangeAspect="1"/>
          </p:cNvPicPr>
          <p:nvPr/>
        </p:nvPicPr>
        <p:blipFill>
          <a:blip r:embed="rId8"/>
          <a:stretch>
            <a:fillRect/>
          </a:stretch>
        </p:blipFill>
        <p:spPr>
          <a:xfrm>
            <a:off x="1119505" y="4620260"/>
            <a:ext cx="2077085" cy="46736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3705" y="836820"/>
            <a:ext cx="2736190" cy="646331"/>
          </a:xfrm>
          <a:prstGeom prst="rect">
            <a:avLst/>
          </a:prstGeom>
          <a:noFill/>
        </p:spPr>
        <p:txBody>
          <a:bodyPr wrap="square" rtlCol="0">
            <a:spAutoFit/>
          </a:bodyPr>
          <a:lstStyle/>
          <a:p>
            <a:r>
              <a:rPr lang="zh-CN" altLang="en-US" sz="3600" b="1" dirty="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课题简介</a:t>
            </a:r>
          </a:p>
        </p:txBody>
      </p:sp>
      <p:sp>
        <p:nvSpPr>
          <p:cNvPr id="8" name="灯片编号占位符 2"/>
          <p:cNvSpPr>
            <a:spLocks noGrp="1"/>
          </p:cNvSpPr>
          <p:nvPr>
            <p:ph type="sldNum" sz="quarter" idx="12"/>
          </p:nvPr>
        </p:nvSpPr>
        <p:spPr>
          <a:xfrm>
            <a:off x="6876160" y="6165190"/>
            <a:ext cx="2133600" cy="365125"/>
          </a:xfrm>
        </p:spPr>
        <p:txBody>
          <a:bodyPr/>
          <a:lstStyle/>
          <a:p>
            <a:pPr lvl="0"/>
            <a:fld id="{9A0DB2DC-4C9A-4742-B13C-FB6460FD3503}" type="slidenum">
              <a:rPr lang="zh-CN" altLang="en-US" sz="2000" smtClean="0">
                <a:solidFill>
                  <a:schemeClr val="tx1"/>
                </a:solidFill>
                <a:latin typeface="Cambria Math" panose="02040503050406030204" pitchFamily="18" charset="0"/>
              </a:rPr>
              <a:t>5</a:t>
            </a:fld>
            <a:endParaRPr lang="zh-CN" altLang="en-US" sz="2000" dirty="0">
              <a:solidFill>
                <a:schemeClr val="tx1"/>
              </a:solidFill>
              <a:latin typeface="Cambria Math" panose="02040503050406030204" pitchFamily="18" charset="0"/>
            </a:endParaRPr>
          </a:p>
        </p:txBody>
      </p:sp>
      <p:pic>
        <p:nvPicPr>
          <p:cNvPr id="3" name="图片 2"/>
          <p:cNvPicPr>
            <a:picLocks noChangeAspect="1"/>
          </p:cNvPicPr>
          <p:nvPr/>
        </p:nvPicPr>
        <p:blipFill>
          <a:blip r:embed="rId4"/>
          <a:stretch>
            <a:fillRect/>
          </a:stretch>
        </p:blipFill>
        <p:spPr>
          <a:xfrm>
            <a:off x="755650" y="2204720"/>
            <a:ext cx="3327400" cy="2393315"/>
          </a:xfrm>
          <a:prstGeom prst="rect">
            <a:avLst/>
          </a:prstGeom>
        </p:spPr>
      </p:pic>
      <p:sp>
        <p:nvSpPr>
          <p:cNvPr id="5" name="文本框 4"/>
          <p:cNvSpPr txBox="1"/>
          <p:nvPr/>
        </p:nvSpPr>
        <p:spPr>
          <a:xfrm>
            <a:off x="771525" y="4598035"/>
            <a:ext cx="3295650" cy="275590"/>
          </a:xfrm>
          <a:prstGeom prst="rect">
            <a:avLst/>
          </a:prstGeom>
          <a:noFill/>
        </p:spPr>
        <p:txBody>
          <a:bodyPr wrap="square" rtlCol="0">
            <a:spAutoFit/>
          </a:bodyPr>
          <a:lstStyle/>
          <a:p>
            <a:pPr algn="ctr"/>
            <a:r>
              <a:rPr lang="zh-CN" altLang="en-US" sz="1200" baseline="30000" dirty="0">
                <a:latin typeface="黑体" panose="02010609060101010101" pitchFamily="49" charset="-122"/>
                <a:ea typeface="黑体" panose="02010609060101010101" pitchFamily="49" charset="-122"/>
              </a:rPr>
              <a:t>137</a:t>
            </a:r>
            <a:r>
              <a:rPr lang="zh-CN" altLang="en-US" sz="1200" dirty="0">
                <a:latin typeface="黑体" panose="02010609060101010101" pitchFamily="49" charset="-122"/>
                <a:ea typeface="黑体" panose="02010609060101010101" pitchFamily="49" charset="-122"/>
              </a:rPr>
              <a:t>Cs放射源在不同铅屏蔽厚度下的累积因子</a:t>
            </a:r>
          </a:p>
        </p:txBody>
      </p:sp>
      <p:sp>
        <p:nvSpPr>
          <p:cNvPr id="6" name="文本框 5"/>
          <p:cNvSpPr txBox="1"/>
          <p:nvPr/>
        </p:nvSpPr>
        <p:spPr>
          <a:xfrm>
            <a:off x="621665" y="6236970"/>
            <a:ext cx="7900670" cy="306705"/>
          </a:xfrm>
          <a:prstGeom prst="rect">
            <a:avLst/>
          </a:prstGeom>
          <a:noFill/>
        </p:spPr>
        <p:txBody>
          <a:bodyPr wrap="square" rtlCol="0">
            <a:spAutoFit/>
          </a:bodyPr>
          <a:lstStyle/>
          <a:p>
            <a:r>
              <a:rPr lang="en-US" altLang="zh-CN" sz="1400" dirty="0">
                <a:latin typeface="+mn-ea"/>
                <a:ea typeface="+mn-ea"/>
              </a:rPr>
              <a:t>[1]</a:t>
            </a:r>
            <a:r>
              <a:rPr altLang="zh-CN" sz="1400" dirty="0">
                <a:latin typeface="+mn-ea"/>
                <a:ea typeface="+mn-ea"/>
              </a:rPr>
              <a:t>周文明, 战景明, 郝杰. 两种不同经验公式法计算累积因子的比较[J]. 中国辐射卫生, 2017(4).</a:t>
            </a:r>
          </a:p>
        </p:txBody>
      </p:sp>
      <p:sp>
        <p:nvSpPr>
          <p:cNvPr id="10" name="文本框 9"/>
          <p:cNvSpPr txBox="1"/>
          <p:nvPr/>
        </p:nvSpPr>
        <p:spPr>
          <a:xfrm>
            <a:off x="4643755" y="4532630"/>
            <a:ext cx="3752215" cy="922020"/>
          </a:xfrm>
          <a:prstGeom prst="rect">
            <a:avLst/>
          </a:prstGeom>
          <a:noFill/>
        </p:spPr>
        <p:txBody>
          <a:bodyPr wrap="square" rtlCol="0">
            <a:spAutoFit/>
          </a:bodyPr>
          <a:lstStyle/>
          <a:p>
            <a:pPr algn="l"/>
            <a:r>
              <a:rPr lang="zh-CN" altLang="en-US" dirty="0">
                <a:latin typeface="黑体" panose="02010609060101010101" pitchFamily="49" charset="-122"/>
                <a:ea typeface="黑体" panose="02010609060101010101" pitchFamily="49" charset="-122"/>
                <a:sym typeface="+mn-ea"/>
              </a:rPr>
              <a:t>两种经验公式计算累积因子结果在屏蔽距离较大时有明显差距</a:t>
            </a:r>
            <a:r>
              <a:rPr lang="en-US" altLang="zh-CN" dirty="0">
                <a:latin typeface="黑体" panose="02010609060101010101" pitchFamily="49" charset="-122"/>
                <a:ea typeface="黑体" panose="02010609060101010101" pitchFamily="49" charset="-122"/>
                <a:sym typeface="+mn-ea"/>
              </a:rPr>
              <a:t>,</a:t>
            </a:r>
            <a:r>
              <a:rPr lang="zh-CN" altLang="en-US" dirty="0">
                <a:latin typeface="黑体" panose="02010609060101010101" pitchFamily="49" charset="-122"/>
                <a:ea typeface="黑体" panose="02010609060101010101" pitchFamily="49" charset="-122"/>
                <a:sym typeface="+mn-ea"/>
              </a:rPr>
              <a:t>都偏离参考值</a:t>
            </a:r>
          </a:p>
        </p:txBody>
      </p:sp>
      <p:graphicFrame>
        <p:nvGraphicFramePr>
          <p:cNvPr id="4" name="对象 6"/>
          <p:cNvGraphicFramePr>
            <a:graphicFrameLocks noChangeAspect="1"/>
          </p:cNvGraphicFramePr>
          <p:nvPr/>
        </p:nvGraphicFramePr>
        <p:xfrm>
          <a:off x="4719320" y="1646238"/>
          <a:ext cx="3516313" cy="566737"/>
        </p:xfrm>
        <a:graphic>
          <a:graphicData uri="http://schemas.openxmlformats.org/presentationml/2006/ole">
            <mc:AlternateContent xmlns:mc="http://schemas.openxmlformats.org/markup-compatibility/2006">
              <mc:Choice xmlns:v="urn:schemas-microsoft-com:vml" Requires="v">
                <p:oleObj spid="_x0000_s4116" r:id="rId5" imgW="1422400" imgH="228600" progId="Equation.DSMT4">
                  <p:embed/>
                </p:oleObj>
              </mc:Choice>
              <mc:Fallback>
                <p:oleObj r:id="rId5" imgW="1422400" imgH="228600" progId="Equation.DSMT4">
                  <p:embed/>
                  <p:pic>
                    <p:nvPicPr>
                      <p:cNvPr id="0" name="图片 3089"/>
                      <p:cNvPicPr/>
                      <p:nvPr/>
                    </p:nvPicPr>
                    <p:blipFill>
                      <a:blip r:embed="rId6"/>
                      <a:stretch>
                        <a:fillRect/>
                      </a:stretch>
                    </p:blipFill>
                    <p:spPr>
                      <a:xfrm>
                        <a:off x="4719320" y="1646238"/>
                        <a:ext cx="3516313" cy="566737"/>
                      </a:xfrm>
                      <a:prstGeom prst="rect">
                        <a:avLst/>
                      </a:prstGeom>
                      <a:noFill/>
                      <a:ln w="38100">
                        <a:noFill/>
                        <a:miter/>
                      </a:ln>
                    </p:spPr>
                  </p:pic>
                </p:oleObj>
              </mc:Fallback>
            </mc:AlternateContent>
          </a:graphicData>
        </a:graphic>
      </p:graphicFrame>
      <p:sp>
        <p:nvSpPr>
          <p:cNvPr id="19459" name="矩形 3"/>
          <p:cNvSpPr/>
          <p:nvPr/>
        </p:nvSpPr>
        <p:spPr>
          <a:xfrm>
            <a:off x="5701348" y="1124268"/>
            <a:ext cx="149288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dirty="0"/>
              <a:t> a </a:t>
            </a:r>
            <a:r>
              <a:rPr lang="zh-CN" altLang="en-US" sz="2000" b="1" dirty="0"/>
              <a:t>泰勒公式</a:t>
            </a:r>
          </a:p>
        </p:txBody>
      </p:sp>
      <p:sp>
        <p:nvSpPr>
          <p:cNvPr id="20482" name="矩形 1"/>
          <p:cNvSpPr/>
          <p:nvPr/>
        </p:nvSpPr>
        <p:spPr>
          <a:xfrm>
            <a:off x="5694998" y="2814320"/>
            <a:ext cx="150558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000" b="1" dirty="0"/>
              <a:t> </a:t>
            </a:r>
            <a:r>
              <a:rPr lang="en-US" altLang="zh-CN" sz="2000" b="1" dirty="0"/>
              <a:t>b</a:t>
            </a:r>
            <a:r>
              <a:rPr lang="zh-CN" altLang="en-US" sz="2000" b="1" dirty="0"/>
              <a:t> 博</a:t>
            </a:r>
            <a:r>
              <a:rPr lang="zh-CN" sz="2000" b="1" dirty="0"/>
              <a:t>杰</a:t>
            </a:r>
            <a:r>
              <a:rPr lang="zh-CN" altLang="en-US" sz="2000" b="1" dirty="0"/>
              <a:t>公式</a:t>
            </a:r>
          </a:p>
        </p:txBody>
      </p:sp>
      <p:graphicFrame>
        <p:nvGraphicFramePr>
          <p:cNvPr id="20483" name="对象 2"/>
          <p:cNvGraphicFramePr>
            <a:graphicFrameLocks noChangeAspect="1"/>
          </p:cNvGraphicFramePr>
          <p:nvPr/>
        </p:nvGraphicFramePr>
        <p:xfrm>
          <a:off x="5339080" y="3213100"/>
          <a:ext cx="2565400" cy="609600"/>
        </p:xfrm>
        <a:graphic>
          <a:graphicData uri="http://schemas.openxmlformats.org/presentationml/2006/ole">
            <mc:AlternateContent xmlns:mc="http://schemas.openxmlformats.org/markup-compatibility/2006">
              <mc:Choice xmlns:v="urn:schemas-microsoft-com:vml" Requires="v">
                <p:oleObj spid="_x0000_s4117" r:id="rId7" imgW="965200" imgH="228600" progId="Equation.DSMT4">
                  <p:embed/>
                </p:oleObj>
              </mc:Choice>
              <mc:Fallback>
                <p:oleObj r:id="rId7" imgW="965200" imgH="228600" progId="Equation.DSMT4">
                  <p:embed/>
                  <p:pic>
                    <p:nvPicPr>
                      <p:cNvPr id="0" name="图片 3091"/>
                      <p:cNvPicPr/>
                      <p:nvPr/>
                    </p:nvPicPr>
                    <p:blipFill>
                      <a:blip r:embed="rId8"/>
                      <a:stretch>
                        <a:fillRect/>
                      </a:stretch>
                    </p:blipFill>
                    <p:spPr>
                      <a:xfrm>
                        <a:off x="5339080" y="3213100"/>
                        <a:ext cx="2565400" cy="60960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3705" y="836820"/>
            <a:ext cx="3600250" cy="646331"/>
          </a:xfrm>
          <a:prstGeom prst="rect">
            <a:avLst/>
          </a:prstGeom>
          <a:noFill/>
        </p:spPr>
        <p:txBody>
          <a:bodyPr wrap="square" rtlCol="0">
            <a:spAutoFit/>
          </a:bodyPr>
          <a:lstStyle/>
          <a:p>
            <a:r>
              <a:rPr lang="zh-CN" altLang="en-US" sz="3600" b="1" dirty="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课题简介</a:t>
            </a:r>
          </a:p>
        </p:txBody>
      </p:sp>
      <p:sp>
        <p:nvSpPr>
          <p:cNvPr id="2" name="灯片编号占位符 1"/>
          <p:cNvSpPr>
            <a:spLocks noGrp="1"/>
          </p:cNvSpPr>
          <p:nvPr>
            <p:ph type="sldNum" sz="quarter" idx="12"/>
          </p:nvPr>
        </p:nvSpPr>
        <p:spPr>
          <a:xfrm>
            <a:off x="6660145" y="6093185"/>
            <a:ext cx="2133600" cy="365125"/>
          </a:xfrm>
        </p:spPr>
        <p:txBody>
          <a:bodyPr/>
          <a:lstStyle/>
          <a:p>
            <a:pPr lvl="0"/>
            <a:fld id="{9A0DB2DC-4C9A-4742-B13C-FB6460FD3503}" type="slidenum">
              <a:rPr lang="zh-CN" altLang="en-US" sz="1800" b="1" smtClean="0">
                <a:latin typeface="黑体" panose="02010609060101010101" pitchFamily="49" charset="-122"/>
                <a:ea typeface="黑体" panose="02010609060101010101" pitchFamily="49" charset="-122"/>
              </a:rPr>
              <a:t>6</a:t>
            </a:fld>
            <a:endParaRPr lang="zh-CN" altLang="en-US" sz="1800" b="1" dirty="0">
              <a:latin typeface="黑体" panose="02010609060101010101" pitchFamily="49" charset="-122"/>
              <a:ea typeface="黑体" panose="02010609060101010101" pitchFamily="49" charset="-122"/>
            </a:endParaRPr>
          </a:p>
        </p:txBody>
      </p:sp>
      <p:sp>
        <p:nvSpPr>
          <p:cNvPr id="3" name="文本框 2"/>
          <p:cNvSpPr txBox="1"/>
          <p:nvPr/>
        </p:nvSpPr>
        <p:spPr>
          <a:xfrm>
            <a:off x="1043940" y="2060575"/>
            <a:ext cx="4173855" cy="3415030"/>
          </a:xfrm>
          <a:prstGeom prst="rect">
            <a:avLst/>
          </a:prstGeom>
          <a:noFill/>
        </p:spPr>
        <p:txBody>
          <a:bodyPr wrap="square" rtlCol="0">
            <a:spAutoFit/>
          </a:bodyPr>
          <a:lstStyle/>
          <a:p>
            <a:pPr>
              <a:lnSpc>
                <a:spcPct val="150000"/>
              </a:lnSpc>
            </a:pPr>
            <a:r>
              <a:rPr lang="en-US" altLang="zh-CN" sz="2400" dirty="0">
                <a:latin typeface="黑体" panose="02010609060101010101" pitchFamily="49" charset="-122"/>
                <a:ea typeface="黑体" panose="02010609060101010101" pitchFamily="49" charset="-122"/>
              </a:rPr>
              <a:t>   </a:t>
            </a:r>
            <a:r>
              <a:rPr lang="zh-CN" altLang="zh-CN" sz="2400" dirty="0">
                <a:latin typeface="黑体" panose="02010609060101010101" pitchFamily="49" charset="-122"/>
                <a:ea typeface="黑体" panose="02010609060101010101" pitchFamily="49" charset="-122"/>
              </a:rPr>
              <a:t>本课题通过</a:t>
            </a:r>
            <a:r>
              <a:rPr lang="zh-CN" altLang="en-US" sz="2400" dirty="0">
                <a:latin typeface="黑体" panose="02010609060101010101" pitchFamily="49" charset="-122"/>
                <a:ea typeface="黑体" panose="02010609060101010101" pitchFamily="49" charset="-122"/>
              </a:rPr>
              <a:t>仿真</a:t>
            </a:r>
            <a:r>
              <a:rPr lang="zh-CN" altLang="zh-CN" sz="2400" dirty="0">
                <a:latin typeface="黑体" panose="02010609060101010101" pitchFamily="49" charset="-122"/>
                <a:ea typeface="黑体" panose="02010609060101010101" pitchFamily="49" charset="-122"/>
              </a:rPr>
              <a:t>模拟伽玛辐射在经过屏蔽物质后衰减</a:t>
            </a:r>
            <a:r>
              <a:rPr lang="zh-CN" altLang="en-US" sz="2400" dirty="0">
                <a:latin typeface="黑体" panose="02010609060101010101" pitchFamily="49" charset="-122"/>
                <a:ea typeface="黑体" panose="02010609060101010101" pitchFamily="49" charset="-122"/>
              </a:rPr>
              <a:t>过程</a:t>
            </a:r>
            <a:r>
              <a:rPr lang="zh-CN" altLang="zh-CN" sz="2400" dirty="0">
                <a:latin typeface="黑体" panose="02010609060101010101" pitchFamily="49" charset="-122"/>
                <a:ea typeface="黑体" panose="02010609060101010101" pitchFamily="49" charset="-122"/>
              </a:rPr>
              <a:t>，来研究伽玛辐射屏蔽中累积因子的规律，</a:t>
            </a:r>
            <a:r>
              <a:rPr lang="zh-CN" altLang="en-US" sz="2400" dirty="0">
                <a:latin typeface="黑体" panose="02010609060101010101" pitchFamily="49" charset="-122"/>
                <a:ea typeface="黑体" panose="02010609060101010101" pitchFamily="49" charset="-122"/>
              </a:rPr>
              <a:t>进而为在不同情境下对人体、仪器设备等的辐射防护提供指导。</a:t>
            </a:r>
          </a:p>
        </p:txBody>
      </p:sp>
      <p:pic>
        <p:nvPicPr>
          <p:cNvPr id="16392" name="图片 7"/>
          <p:cNvPicPr>
            <a:picLocks noChangeAspect="1"/>
          </p:cNvPicPr>
          <p:nvPr/>
        </p:nvPicPr>
        <p:blipFill rotWithShape="1">
          <a:blip r:embed="rId3"/>
          <a:srcRect l="2602" r="61698" b="29819"/>
          <a:stretch/>
        </p:blipFill>
        <p:spPr>
          <a:xfrm>
            <a:off x="5796085" y="2420930"/>
            <a:ext cx="2883535" cy="2304605"/>
          </a:xfrm>
          <a:prstGeom prst="rect">
            <a:avLst/>
          </a:prstGeom>
          <a:noFill/>
          <a:ln w="9525">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3705" y="836820"/>
            <a:ext cx="3600250" cy="646331"/>
          </a:xfrm>
          <a:prstGeom prst="rect">
            <a:avLst/>
          </a:prstGeom>
          <a:noFill/>
        </p:spPr>
        <p:txBody>
          <a:bodyPr wrap="square" rtlCol="0">
            <a:spAutoFit/>
          </a:bodyPr>
          <a:lstStyle/>
          <a:p>
            <a:r>
              <a:rPr lang="zh-CN" altLang="en-US" sz="3600" b="1" dirty="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课题简介</a:t>
            </a:r>
          </a:p>
        </p:txBody>
      </p:sp>
      <p:sp>
        <p:nvSpPr>
          <p:cNvPr id="5" name="灯片编号占位符 2"/>
          <p:cNvSpPr>
            <a:spLocks noGrp="1"/>
          </p:cNvSpPr>
          <p:nvPr>
            <p:ph type="sldNum" sz="quarter" idx="12"/>
          </p:nvPr>
        </p:nvSpPr>
        <p:spPr>
          <a:xfrm>
            <a:off x="6876160" y="6165190"/>
            <a:ext cx="2133600" cy="365125"/>
          </a:xfrm>
        </p:spPr>
        <p:txBody>
          <a:bodyPr/>
          <a:lstStyle/>
          <a:p>
            <a:pPr lvl="0"/>
            <a:fld id="{9A0DB2DC-4C9A-4742-B13C-FB6460FD3503}" type="slidenum">
              <a:rPr lang="zh-CN" altLang="en-US" sz="2000" smtClean="0">
                <a:solidFill>
                  <a:schemeClr val="tx1"/>
                </a:solidFill>
                <a:latin typeface="Cambria Math" panose="02040503050406030204" pitchFamily="18" charset="0"/>
              </a:rPr>
              <a:t>7</a:t>
            </a:fld>
            <a:endParaRPr lang="zh-CN" altLang="en-US" sz="2000" dirty="0">
              <a:solidFill>
                <a:schemeClr val="tx1"/>
              </a:solidFill>
              <a:latin typeface="Cambria Math" panose="02040503050406030204" pitchFamily="18" charset="0"/>
            </a:endParaRPr>
          </a:p>
        </p:txBody>
      </p:sp>
      <p:sp>
        <p:nvSpPr>
          <p:cNvPr id="2" name="文本框 1"/>
          <p:cNvSpPr txBox="1"/>
          <p:nvPr/>
        </p:nvSpPr>
        <p:spPr>
          <a:xfrm>
            <a:off x="323705" y="1583427"/>
            <a:ext cx="3816265" cy="4437753"/>
          </a:xfrm>
          <a:prstGeom prst="rect">
            <a:avLst/>
          </a:prstGeom>
          <a:noFill/>
        </p:spPr>
        <p:txBody>
          <a:bodyPr wrap="square" rtlCol="0">
            <a:spAutoFit/>
          </a:bodyPr>
          <a:lstStyle/>
          <a:p>
            <a:pPr>
              <a:lnSpc>
                <a:spcPct val="150000"/>
              </a:lnSpc>
            </a:pPr>
            <a:r>
              <a:rPr lang="en-US" altLang="zh-CN" sz="2400" dirty="0">
                <a:latin typeface="黑体" panose="02010609060101010101" pitchFamily="49" charset="-122"/>
                <a:ea typeface="黑体" panose="02010609060101010101" pitchFamily="49" charset="-122"/>
              </a:rPr>
              <a:t>   </a:t>
            </a:r>
            <a:r>
              <a:rPr lang="zh-CN" altLang="zh-CN" sz="2400" dirty="0">
                <a:latin typeface="黑体" panose="02010609060101010101" pitchFamily="49" charset="-122"/>
                <a:ea typeface="黑体" panose="02010609060101010101" pitchFamily="49" charset="-122"/>
              </a:rPr>
              <a:t>蒙特卡洛程序包</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Geant4</a:t>
            </a:r>
            <a:r>
              <a:rPr lang="zh-CN" altLang="zh-CN" sz="2400" dirty="0">
                <a:latin typeface="黑体" panose="02010609060101010101" pitchFamily="49" charset="-122"/>
                <a:ea typeface="黑体" panose="02010609060101010101" pitchFamily="49" charset="-122"/>
              </a:rPr>
              <a:t>可以用来模拟多种粒子与物质的相互作用。</a:t>
            </a:r>
            <a:endParaRPr lang="en-US" altLang="zh-CN" sz="2400" dirty="0">
              <a:latin typeface="黑体" panose="02010609060101010101" pitchFamily="49" charset="-122"/>
              <a:ea typeface="黑体" panose="02010609060101010101" pitchFamily="49" charset="-122"/>
            </a:endParaRPr>
          </a:p>
          <a:p>
            <a:pPr>
              <a:lnSpc>
                <a:spcPct val="150000"/>
              </a:lnSpc>
            </a:pPr>
            <a:endParaRPr lang="en-US" altLang="zh-CN" sz="2400" dirty="0">
              <a:latin typeface="黑体" panose="02010609060101010101" pitchFamily="49" charset="-122"/>
              <a:ea typeface="黑体" panose="02010609060101010101" pitchFamily="49" charset="-122"/>
            </a:endParaRPr>
          </a:p>
          <a:p>
            <a:pPr>
              <a:lnSpc>
                <a:spcPct val="150000"/>
              </a:lnSpc>
            </a:pPr>
            <a:r>
              <a:rPr lang="en-US" altLang="zh-CN" sz="2400" dirty="0">
                <a:latin typeface="黑体" panose="02010609060101010101" pitchFamily="49" charset="-122"/>
                <a:ea typeface="黑体" panose="02010609060101010101" pitchFamily="49" charset="-122"/>
              </a:rPr>
              <a:t>   </a:t>
            </a:r>
            <a:r>
              <a:rPr lang="zh-CN" altLang="zh-CN" sz="2400" dirty="0">
                <a:latin typeface="黑体" panose="02010609060101010101" pitchFamily="49" charset="-122"/>
                <a:ea typeface="黑体" panose="02010609060101010101" pitchFamily="49" charset="-122"/>
              </a:rPr>
              <a:t>仿照真实的物理实验场景，通过</a:t>
            </a:r>
            <a:r>
              <a:rPr lang="zh-CN" altLang="zh-CN" sz="2400" dirty="0">
                <a:solidFill>
                  <a:srgbClr val="FF0000"/>
                </a:solidFill>
                <a:latin typeface="黑体" panose="02010609060101010101" pitchFamily="49" charset="-122"/>
                <a:ea typeface="黑体" panose="02010609060101010101" pitchFamily="49" charset="-122"/>
              </a:rPr>
              <a:t>各种物理反应过程截面的蒙特卡罗抽样</a:t>
            </a:r>
            <a:r>
              <a:rPr lang="zh-CN" altLang="zh-CN" sz="2400" dirty="0">
                <a:latin typeface="黑体" panose="02010609060101010101" pitchFamily="49" charset="-122"/>
                <a:ea typeface="黑体" panose="02010609060101010101" pitchFamily="49" charset="-122"/>
              </a:rPr>
              <a:t>来模拟真实的物理过程。</a:t>
            </a:r>
            <a:endParaRPr lang="zh-CN" altLang="en-US" sz="2400" dirty="0">
              <a:latin typeface="黑体" panose="02010609060101010101" pitchFamily="49" charset="-122"/>
              <a:ea typeface="黑体" panose="02010609060101010101" pitchFamily="49" charset="-122"/>
            </a:endParaRPr>
          </a:p>
        </p:txBody>
      </p:sp>
      <p:pic>
        <p:nvPicPr>
          <p:cNvPr id="7" name="图片 6"/>
          <p:cNvPicPr/>
          <p:nvPr/>
        </p:nvPicPr>
        <p:blipFill rotWithShape="1">
          <a:blip r:embed="rId2"/>
          <a:srcRect r="827"/>
          <a:stretch>
            <a:fillRect/>
          </a:stretch>
        </p:blipFill>
        <p:spPr bwMode="auto">
          <a:xfrm>
            <a:off x="4788015" y="817368"/>
            <a:ext cx="3528245" cy="4824336"/>
          </a:xfrm>
          <a:prstGeom prst="rect">
            <a:avLst/>
          </a:prstGeom>
          <a:ln>
            <a:noFill/>
          </a:ln>
        </p:spPr>
      </p:pic>
      <p:sp>
        <p:nvSpPr>
          <p:cNvPr id="3" name="文本框 2"/>
          <p:cNvSpPr txBox="1"/>
          <p:nvPr/>
        </p:nvSpPr>
        <p:spPr>
          <a:xfrm>
            <a:off x="4788015" y="5855966"/>
            <a:ext cx="3888270" cy="369332"/>
          </a:xfrm>
          <a:prstGeom prst="rect">
            <a:avLst/>
          </a:prstGeom>
          <a:noFill/>
        </p:spPr>
        <p:txBody>
          <a:bodyPr wrap="square" rtlCol="0">
            <a:spAutoFit/>
          </a:bodyPr>
          <a:lstStyle/>
          <a:p>
            <a:r>
              <a:rPr lang="en-US" altLang="zh-CN" dirty="0"/>
              <a:t>Geant4</a:t>
            </a:r>
            <a:r>
              <a:rPr lang="zh-CN" altLang="zh-CN" dirty="0"/>
              <a:t>中运行一个案例的流程图</a:t>
            </a:r>
            <a:endParaRPr lang="zh-CN" alt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3704" y="836820"/>
            <a:ext cx="5400375" cy="646331"/>
          </a:xfrm>
          <a:prstGeom prst="rect">
            <a:avLst/>
          </a:prstGeom>
          <a:noFill/>
        </p:spPr>
        <p:txBody>
          <a:bodyPr wrap="square" rtlCol="0">
            <a:spAutoFit/>
          </a:bodyPr>
          <a:lstStyle/>
          <a:p>
            <a:r>
              <a:rPr lang="zh-CN" altLang="en-US" sz="3600" b="1" dirty="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已完成的研究工作及成果</a:t>
            </a:r>
          </a:p>
        </p:txBody>
      </p:sp>
      <p:sp>
        <p:nvSpPr>
          <p:cNvPr id="5" name="灯片编号占位符 2"/>
          <p:cNvSpPr>
            <a:spLocks noGrp="1"/>
          </p:cNvSpPr>
          <p:nvPr>
            <p:ph type="sldNum" sz="quarter" idx="12"/>
          </p:nvPr>
        </p:nvSpPr>
        <p:spPr>
          <a:xfrm>
            <a:off x="6876160" y="6165190"/>
            <a:ext cx="2133600" cy="365125"/>
          </a:xfrm>
        </p:spPr>
        <p:txBody>
          <a:bodyPr/>
          <a:lstStyle/>
          <a:p>
            <a:pPr lvl="0"/>
            <a:fld id="{9A0DB2DC-4C9A-4742-B13C-FB6460FD3503}" type="slidenum">
              <a:rPr lang="zh-CN" altLang="en-US" sz="2000" smtClean="0">
                <a:solidFill>
                  <a:schemeClr val="tx1"/>
                </a:solidFill>
                <a:latin typeface="Cambria Math" panose="02040503050406030204" pitchFamily="18" charset="0"/>
              </a:rPr>
              <a:t>8</a:t>
            </a:fld>
            <a:endParaRPr lang="zh-CN" altLang="en-US" sz="2000" dirty="0">
              <a:solidFill>
                <a:schemeClr val="tx1"/>
              </a:solidFill>
              <a:latin typeface="Cambria Math" panose="02040503050406030204" pitchFamily="18" charset="0"/>
            </a:endParaRPr>
          </a:p>
        </p:txBody>
      </p:sp>
      <p:sp>
        <p:nvSpPr>
          <p:cNvPr id="21" name="文本框 20"/>
          <p:cNvSpPr txBox="1"/>
          <p:nvPr/>
        </p:nvSpPr>
        <p:spPr>
          <a:xfrm>
            <a:off x="1331775" y="2060905"/>
            <a:ext cx="7253984" cy="2800767"/>
          </a:xfrm>
          <a:prstGeom prst="rect">
            <a:avLst/>
          </a:prstGeom>
          <a:noFill/>
        </p:spPr>
        <p:txBody>
          <a:bodyPr wrap="square" rtlCol="0">
            <a:spAutoFit/>
          </a:bodyPr>
          <a:lstStyle/>
          <a:p>
            <a:pPr marL="457200" indent="-457200">
              <a:buFont typeface="Arial" panose="02080604020202020204" pitchFamily="34" charset="0"/>
              <a:buAutoNum type="arabicPeriod"/>
            </a:pPr>
            <a:r>
              <a:rPr lang="en-US" altLang="zh-CN" sz="2200" b="1" dirty="0">
                <a:latin typeface="微软雅黑" panose="020B0503020204020204" pitchFamily="34" charset="-122"/>
                <a:ea typeface="微软雅黑" panose="020B0503020204020204" pitchFamily="34" charset="-122"/>
                <a:sym typeface="Calibri" panose="020F0502020204030204" charset="0"/>
              </a:rPr>
              <a:t>GEANT4</a:t>
            </a:r>
            <a:r>
              <a:rPr lang="zh-CN" sz="2200" b="1" dirty="0">
                <a:latin typeface="微软雅黑" panose="020B0503020204020204" pitchFamily="34" charset="-122"/>
                <a:ea typeface="微软雅黑" panose="020B0503020204020204" pitchFamily="34" charset="-122"/>
                <a:sym typeface="Calibri" panose="020F0502020204030204" charset="0"/>
              </a:rPr>
              <a:t>模拟的可行性验证</a:t>
            </a:r>
          </a:p>
          <a:p>
            <a:pPr marL="457200" indent="-457200">
              <a:buFont typeface="Arial" panose="02080604020202020204" pitchFamily="34" charset="0"/>
              <a:buAutoNum type="arabicPeriod"/>
            </a:pPr>
            <a:endParaRPr lang="en-US" altLang="zh-CN" sz="2200" b="1" dirty="0">
              <a:latin typeface="微软雅黑" panose="020B0503020204020204" pitchFamily="34" charset="-122"/>
              <a:ea typeface="微软雅黑" panose="020B0503020204020204" pitchFamily="34" charset="-122"/>
              <a:sym typeface="Calibri" panose="020F0502020204030204" charset="0"/>
            </a:endParaRPr>
          </a:p>
          <a:p>
            <a:pPr marL="457200" indent="-457200">
              <a:buAutoNum type="arabicPeriod"/>
            </a:pPr>
            <a:r>
              <a:rPr lang="zh-CN" sz="2200" b="1" dirty="0">
                <a:latin typeface="微软雅黑" panose="020B0503020204020204" pitchFamily="34" charset="-122"/>
                <a:ea typeface="微软雅黑" panose="020B0503020204020204" pitchFamily="34" charset="-122"/>
                <a:sym typeface="Calibri" panose="020F0502020204030204" charset="0"/>
              </a:rPr>
              <a:t>无限大介质累积因子的模拟与修正</a:t>
            </a:r>
          </a:p>
          <a:p>
            <a:pPr marL="457200" indent="-457200">
              <a:buAutoNum type="arabicPeriod"/>
            </a:pPr>
            <a:endParaRPr lang="en-US" altLang="zh-CN" sz="2200" b="1" dirty="0">
              <a:latin typeface="微软雅黑" panose="020B0503020204020204" pitchFamily="34" charset="-122"/>
              <a:ea typeface="微软雅黑" panose="020B0503020204020204" pitchFamily="34" charset="-122"/>
              <a:sym typeface="Calibri" panose="020F0502020204030204" charset="0"/>
            </a:endParaRPr>
          </a:p>
          <a:p>
            <a:pPr marL="457200" indent="-457200">
              <a:buFont typeface="Arial" panose="02080604020202020204" pitchFamily="34" charset="0"/>
              <a:buAutoNum type="arabicPeriod"/>
            </a:pPr>
            <a:r>
              <a:rPr lang="zh-CN" altLang="en-US" sz="2200" b="1" dirty="0">
                <a:latin typeface="微软雅黑" panose="020B0503020204020204" pitchFamily="34" charset="-122"/>
                <a:ea typeface="微软雅黑" panose="020B0503020204020204" pitchFamily="34" charset="-122"/>
                <a:sym typeface="Calibri" panose="020F0502020204030204" charset="0"/>
              </a:rPr>
              <a:t>理想无限大面源处于无限大平板屏蔽情况理想模型累积因子仿真计算</a:t>
            </a:r>
            <a:endParaRPr lang="en-US" altLang="zh-CN" sz="2200" b="1" dirty="0">
              <a:latin typeface="微软雅黑" panose="020B0503020204020204" pitchFamily="34" charset="-122"/>
              <a:ea typeface="微软雅黑" panose="020B0503020204020204" pitchFamily="34" charset="-122"/>
              <a:sym typeface="Calibri" panose="020F0502020204030204" charset="0"/>
            </a:endParaRPr>
          </a:p>
          <a:p>
            <a:endParaRPr lang="zh-CN" altLang="en-US" sz="2200" b="1" dirty="0">
              <a:latin typeface="微软雅黑" panose="020B0503020204020204" pitchFamily="34" charset="-122"/>
              <a:ea typeface="微软雅黑" panose="020B0503020204020204" pitchFamily="34" charset="-122"/>
              <a:sym typeface="Calibri" panose="020F0502020204030204" charset="0"/>
            </a:endParaRPr>
          </a:p>
          <a:p>
            <a:pPr marL="457200" indent="-457200">
              <a:buAutoNum type="arabicPeriod"/>
            </a:pPr>
            <a:endParaRPr lang="zh-CN" altLang="en-US" sz="2200" b="1" dirty="0">
              <a:latin typeface="微软雅黑" panose="020B0503020204020204" pitchFamily="34" charset="-122"/>
              <a:ea typeface="微软雅黑" panose="020B0503020204020204" pitchFamily="34" charset="-122"/>
              <a:sym typeface="Calibri" panose="020F050202020403020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3704" y="836820"/>
            <a:ext cx="3269125" cy="646331"/>
          </a:xfrm>
          <a:prstGeom prst="rect">
            <a:avLst/>
          </a:prstGeom>
          <a:noFill/>
        </p:spPr>
        <p:txBody>
          <a:bodyPr wrap="square" rtlCol="0">
            <a:spAutoFit/>
          </a:bodyPr>
          <a:lstStyle/>
          <a:p>
            <a:r>
              <a:rPr lang="zh-CN" altLang="en-US" sz="3600" b="1" dirty="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研究成果</a:t>
            </a:r>
          </a:p>
        </p:txBody>
      </p:sp>
      <p:sp>
        <p:nvSpPr>
          <p:cNvPr id="3" name="内容占位符 2"/>
          <p:cNvSpPr txBox="1"/>
          <p:nvPr/>
        </p:nvSpPr>
        <p:spPr>
          <a:xfrm>
            <a:off x="332740" y="1569085"/>
            <a:ext cx="4375150" cy="481965"/>
          </a:xfrm>
          <a:prstGeom prst="rect">
            <a:avLst/>
          </a:prstGeom>
          <a:noFill/>
          <a:ln w="9525">
            <a:noFill/>
          </a:ln>
        </p:spPr>
        <p:txBody>
          <a:bodyPr vert="horz">
            <a:noAutofit/>
          </a:bodyPr>
          <a:lstStyle>
            <a:lvl1pPr marL="342900" lvl="0" indent="-342900" algn="l" defTabSz="914400" eaLnBrk="1" fontAlgn="base" latinLnBrk="0" hangingPunct="1">
              <a:lnSpc>
                <a:spcPct val="100000"/>
              </a:lnSpc>
              <a:spcBef>
                <a:spcPct val="20000"/>
              </a:spcBef>
              <a:buFont typeface="Arial" panose="02080604020202020204" pitchFamily="34" charset="0"/>
              <a:buChar char="•"/>
              <a:defRPr sz="3200" kern="1200">
                <a:solidFill>
                  <a:schemeClr val="tx1"/>
                </a:solidFill>
                <a:latin typeface="+mn-lt"/>
                <a:ea typeface="+mn-ea"/>
                <a:cs typeface="+mn-cs"/>
                <a:sym typeface="Calibri" panose="020F0502020204030204" charset="0"/>
              </a:defRPr>
            </a:lvl1pPr>
            <a:lvl2pPr marL="742950" lvl="1" indent="-285750" algn="l" defTabSz="914400" eaLnBrk="1" fontAlgn="base" latinLnBrk="0" hangingPunct="1">
              <a:lnSpc>
                <a:spcPct val="100000"/>
              </a:lnSpc>
              <a:spcBef>
                <a:spcPct val="20000"/>
              </a:spcBef>
              <a:buFont typeface="Arial" panose="02080604020202020204" pitchFamily="34" charset="0"/>
              <a:buChar char="–"/>
              <a:defRPr sz="2800" kern="1200">
                <a:solidFill>
                  <a:schemeClr val="tx1"/>
                </a:solidFill>
                <a:latin typeface="Calibri" panose="020F0502020204030204" charset="0"/>
                <a:ea typeface="宋体" pitchFamily="2" charset="-122"/>
                <a:cs typeface="+mn-cs"/>
                <a:sym typeface="Calibri" panose="020F0502020204030204" charset="0"/>
              </a:defRPr>
            </a:lvl2pPr>
            <a:lvl3pPr marL="1143000" lvl="2" indent="-228600" algn="l" defTabSz="914400" eaLnBrk="1" fontAlgn="base" latinLnBrk="0" hangingPunct="1">
              <a:lnSpc>
                <a:spcPct val="100000"/>
              </a:lnSpc>
              <a:spcBef>
                <a:spcPct val="20000"/>
              </a:spcBef>
              <a:buFont typeface="Arial" panose="02080604020202020204" pitchFamily="34" charset="0"/>
              <a:buChar char="•"/>
              <a:defRPr sz="2400" kern="1200">
                <a:solidFill>
                  <a:schemeClr val="tx1"/>
                </a:solidFill>
                <a:latin typeface="Calibri" panose="020F0502020204030204" charset="0"/>
                <a:ea typeface="宋体" pitchFamily="2" charset="-122"/>
                <a:cs typeface="+mn-cs"/>
                <a:sym typeface="Calibri" panose="020F0502020204030204" charset="0"/>
              </a:defRPr>
            </a:lvl3pPr>
            <a:lvl4pPr marL="1600200" lvl="3"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4pPr>
            <a:lvl5pPr marL="2057400" lvl="4"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5pPr>
            <a:lvl6pPr marL="2514600" lvl="5"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6pPr>
            <a:lvl7pPr marL="2971800" lvl="6"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7pPr>
            <a:lvl8pPr marL="3429000" lvl="7"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8pPr>
            <a:lvl9pPr marL="3886200" lvl="8" indent="-228600" algn="l" defTabSz="914400" eaLnBrk="1" fontAlgn="base" latinLnBrk="0" hangingPunct="1">
              <a:lnSpc>
                <a:spcPct val="100000"/>
              </a:lnSpc>
              <a:spcBef>
                <a:spcPct val="20000"/>
              </a:spcBef>
              <a:buFont typeface="Arial" panose="02080604020202020204" pitchFamily="34" charset="0"/>
              <a:buChar char="»"/>
              <a:defRPr sz="2000" kern="1200">
                <a:solidFill>
                  <a:schemeClr val="tx1"/>
                </a:solidFill>
                <a:latin typeface="Calibri" panose="020F0502020204030204" charset="0"/>
                <a:ea typeface="宋体" pitchFamily="2" charset="-122"/>
                <a:cs typeface="+mn-cs"/>
                <a:sym typeface="Calibri" panose="020F0502020204030204" charset="0"/>
              </a:defRPr>
            </a:lvl9pPr>
          </a:lstStyle>
          <a:p>
            <a:pPr marL="0" indent="0">
              <a:buNone/>
            </a:pPr>
            <a:r>
              <a:rPr lang="en-US" altLang="zh-CN" sz="2200" b="1" dirty="0">
                <a:latin typeface="微软雅黑" panose="020B0503020204020204" pitchFamily="34" charset="-122"/>
                <a:ea typeface="微软雅黑" panose="020B0503020204020204" pitchFamily="34" charset="-122"/>
                <a:sym typeface="Calibri" panose="020F0502020204030204" charset="0"/>
              </a:rPr>
              <a:t>GEANT4</a:t>
            </a:r>
            <a:r>
              <a:rPr lang="zh-CN" altLang="en-US" sz="2200" b="1" dirty="0">
                <a:latin typeface="微软雅黑" panose="020B0503020204020204" pitchFamily="34" charset="-122"/>
                <a:ea typeface="微软雅黑" panose="020B0503020204020204" pitchFamily="34" charset="-122"/>
                <a:sym typeface="Calibri" panose="020F0502020204030204" charset="0"/>
              </a:rPr>
              <a:t>仿真</a:t>
            </a:r>
            <a:r>
              <a:rPr lang="zh-CN" sz="2200" b="1" dirty="0">
                <a:latin typeface="微软雅黑" panose="020B0503020204020204" pitchFamily="34" charset="-122"/>
                <a:ea typeface="微软雅黑" panose="020B0503020204020204" pitchFamily="34" charset="-122"/>
                <a:sym typeface="Calibri" panose="020F0502020204030204" charset="0"/>
              </a:rPr>
              <a:t>的可行性验证</a:t>
            </a:r>
            <a:endParaRPr lang="en-US" altLang="zh-CN" sz="2000" b="1" dirty="0">
              <a:latin typeface="微软雅黑" panose="020B0503020204020204" pitchFamily="34" charset="-122"/>
              <a:ea typeface="微软雅黑" panose="020B0503020204020204" pitchFamily="34" charset="-122"/>
              <a:sym typeface="Calibri" panose="020F0502020204030204" charset="0"/>
            </a:endParaRPr>
          </a:p>
        </p:txBody>
      </p:sp>
      <p:sp>
        <p:nvSpPr>
          <p:cNvPr id="10" name="Rectangle 4"/>
          <p:cNvSpPr>
            <a:spLocks noChangeArrowheads="1"/>
          </p:cNvSpPr>
          <p:nvPr/>
        </p:nvSpPr>
        <p:spPr bwMode="auto">
          <a:xfrm>
            <a:off x="107690" y="1167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3"/>
          <p:cNvSpPr txBox="1"/>
          <p:nvPr/>
        </p:nvSpPr>
        <p:spPr>
          <a:xfrm>
            <a:off x="427744" y="1988744"/>
            <a:ext cx="2201410" cy="368300"/>
          </a:xfrm>
          <a:prstGeom prst="rect">
            <a:avLst/>
          </a:prstGeom>
          <a:noFill/>
        </p:spPr>
        <p:txBody>
          <a:bodyPr wrap="square" rtlCol="0">
            <a:spAutoFit/>
          </a:bodyPr>
          <a:lstStyle/>
          <a:p>
            <a:r>
              <a:rPr lang="en-US" sz="1800" b="1" dirty="0">
                <a:latin typeface="微软雅黑" panose="020B0503020204020204" pitchFamily="34" charset="-122"/>
                <a:ea typeface="微软雅黑" panose="020B0503020204020204" pitchFamily="34" charset="-122"/>
              </a:rPr>
              <a:t>(1)</a:t>
            </a:r>
            <a:r>
              <a:rPr lang="zh-CN" altLang="en-US" sz="1800" b="1" dirty="0">
                <a:latin typeface="微软雅黑" panose="020B0503020204020204" pitchFamily="34" charset="-122"/>
                <a:ea typeface="微软雅黑" panose="020B0503020204020204" pitchFamily="34" charset="-122"/>
              </a:rPr>
              <a:t>实验结果</a:t>
            </a:r>
            <a:endParaRPr lang="zh-CN" altLang="en-US" dirty="0"/>
          </a:p>
        </p:txBody>
      </p:sp>
      <p:sp>
        <p:nvSpPr>
          <p:cNvPr id="2" name="灯片编号占位符 1"/>
          <p:cNvSpPr>
            <a:spLocks noGrp="1"/>
          </p:cNvSpPr>
          <p:nvPr>
            <p:ph type="sldNum" sz="quarter" idx="12"/>
          </p:nvPr>
        </p:nvSpPr>
        <p:spPr>
          <a:xfrm>
            <a:off x="6809259" y="6167763"/>
            <a:ext cx="2133600" cy="365125"/>
          </a:xfrm>
        </p:spPr>
        <p:txBody>
          <a:bodyPr/>
          <a:lstStyle/>
          <a:p>
            <a:pPr lvl="0"/>
            <a:fld id="{9A0DB2DC-4C9A-4742-B13C-FB6460FD3503}" type="slidenum">
              <a:rPr lang="zh-CN" altLang="en-US" sz="2000" b="1" smtClean="0">
                <a:solidFill>
                  <a:schemeClr val="tx1"/>
                </a:solidFill>
                <a:latin typeface="Times New Roman" panose="02020603050405020304" pitchFamily="18" charset="0"/>
                <a:cs typeface="Times New Roman" panose="02020603050405020304" pitchFamily="18" charset="0"/>
              </a:rPr>
              <a:t>9</a:t>
            </a:fld>
            <a:endParaRPr lang="zh-CN" altLang="en-US" sz="2000" b="1" dirty="0">
              <a:solidFill>
                <a:schemeClr val="tx1"/>
              </a:solidFill>
              <a:latin typeface="Times New Roman" panose="02020603050405020304" pitchFamily="18" charset="0"/>
              <a:cs typeface="Times New Roman" panose="02020603050405020304" pitchFamily="18" charset="0"/>
            </a:endParaRPr>
          </a:p>
        </p:txBody>
      </p:sp>
      <p:pic>
        <p:nvPicPr>
          <p:cNvPr id="21" name="图片 20" descr="exper"/>
          <p:cNvPicPr>
            <a:picLocks noChangeAspect="1"/>
          </p:cNvPicPr>
          <p:nvPr/>
        </p:nvPicPr>
        <p:blipFill>
          <a:blip r:embed="rId3"/>
          <a:srcRect t="31306" b="37981"/>
          <a:stretch>
            <a:fillRect/>
          </a:stretch>
        </p:blipFill>
        <p:spPr>
          <a:xfrm>
            <a:off x="36195" y="2276475"/>
            <a:ext cx="4848225" cy="2106295"/>
          </a:xfrm>
          <a:prstGeom prst="rect">
            <a:avLst/>
          </a:prstGeom>
        </p:spPr>
      </p:pic>
      <p:graphicFrame>
        <p:nvGraphicFramePr>
          <p:cNvPr id="22" name="表格 21"/>
          <p:cNvGraphicFramePr/>
          <p:nvPr/>
        </p:nvGraphicFramePr>
        <p:xfrm>
          <a:off x="1548130" y="4868545"/>
          <a:ext cx="1474470" cy="1506855"/>
        </p:xfrm>
        <a:graphic>
          <a:graphicData uri="http://schemas.openxmlformats.org/drawingml/2006/table">
            <a:tbl>
              <a:tblPr firstRow="1" bandRow="1">
                <a:tableStyleId>{5C22544A-7EE6-4342-B048-85BDC9FD1C3A}</a:tableStyleId>
              </a:tblPr>
              <a:tblGrid>
                <a:gridCol w="736600">
                  <a:extLst>
                    <a:ext uri="{9D8B030D-6E8A-4147-A177-3AD203B41FA5}">
                      <a16:colId xmlns:a16="http://schemas.microsoft.com/office/drawing/2014/main" val="20000"/>
                    </a:ext>
                  </a:extLst>
                </a:gridCol>
                <a:gridCol w="737870">
                  <a:extLst>
                    <a:ext uri="{9D8B030D-6E8A-4147-A177-3AD203B41FA5}">
                      <a16:colId xmlns:a16="http://schemas.microsoft.com/office/drawing/2014/main" val="20001"/>
                    </a:ext>
                  </a:extLst>
                </a:gridCol>
              </a:tblGrid>
              <a:tr h="457200">
                <a:tc>
                  <a:txBody>
                    <a:bodyPr/>
                    <a:lstStyle/>
                    <a:p>
                      <a:pPr algn="ctr">
                        <a:buNone/>
                      </a:pPr>
                      <a:r>
                        <a:rPr lang="zh-CN" sz="1100" b="0">
                          <a:solidFill>
                            <a:srgbClr val="000000"/>
                          </a:solidFill>
                          <a:latin typeface="Arial" panose="02080604020202020204" pitchFamily="34" charset="0"/>
                          <a:ea typeface="宋体" pitchFamily="2" charset="-122"/>
                        </a:rPr>
                        <a:t>厚度/mm</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zh-CN" sz="1100" b="0">
                          <a:solidFill>
                            <a:srgbClr val="000000"/>
                          </a:solidFill>
                          <a:latin typeface="Arial" panose="02080604020202020204" pitchFamily="34" charset="0"/>
                          <a:ea typeface="宋体" pitchFamily="2" charset="-122"/>
                        </a:rPr>
                        <a:t>实验值</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262255">
                <a:tc>
                  <a:txBody>
                    <a:bodyPr/>
                    <a:lstStyle/>
                    <a:p>
                      <a:pPr algn="ctr">
                        <a:buNone/>
                      </a:pPr>
                      <a:r>
                        <a:rPr lang="en-US" sz="1100" b="0">
                          <a:solidFill>
                            <a:srgbClr val="000000"/>
                          </a:solidFill>
                          <a:latin typeface="宋体" pitchFamily="2" charset="-122"/>
                        </a:rPr>
                        <a:t>2.04</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en-US" sz="1100" b="0">
                          <a:solidFill>
                            <a:srgbClr val="000000"/>
                          </a:solidFill>
                          <a:latin typeface="宋体" pitchFamily="2" charset="-122"/>
                        </a:rPr>
                        <a:t>799078</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262255">
                <a:tc>
                  <a:txBody>
                    <a:bodyPr/>
                    <a:lstStyle/>
                    <a:p>
                      <a:pPr algn="ctr">
                        <a:buNone/>
                      </a:pPr>
                      <a:r>
                        <a:rPr lang="en-US" sz="1100" b="0">
                          <a:solidFill>
                            <a:srgbClr val="000000"/>
                          </a:solidFill>
                          <a:latin typeface="宋体" pitchFamily="2" charset="-122"/>
                        </a:rPr>
                        <a:t>4.08</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en-US" sz="1100" b="0">
                          <a:solidFill>
                            <a:srgbClr val="000000"/>
                          </a:solidFill>
                          <a:latin typeface="宋体" pitchFamily="2" charset="-122"/>
                        </a:rPr>
                        <a:t>667237</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262890">
                <a:tc>
                  <a:txBody>
                    <a:bodyPr/>
                    <a:lstStyle/>
                    <a:p>
                      <a:pPr algn="ctr">
                        <a:buNone/>
                      </a:pPr>
                      <a:r>
                        <a:rPr lang="en-US" sz="1100" b="0">
                          <a:solidFill>
                            <a:srgbClr val="000000"/>
                          </a:solidFill>
                          <a:latin typeface="宋体" pitchFamily="2" charset="-122"/>
                        </a:rPr>
                        <a:t>6.12</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en-US" sz="1100" b="0">
                          <a:solidFill>
                            <a:srgbClr val="000000"/>
                          </a:solidFill>
                          <a:latin typeface="宋体" pitchFamily="2" charset="-122"/>
                        </a:rPr>
                        <a:t>552643</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r h="262255">
                <a:tc>
                  <a:txBody>
                    <a:bodyPr/>
                    <a:lstStyle/>
                    <a:p>
                      <a:pPr algn="ctr">
                        <a:buNone/>
                      </a:pPr>
                      <a:r>
                        <a:rPr lang="en-US" sz="1100" b="0">
                          <a:solidFill>
                            <a:srgbClr val="000000"/>
                          </a:solidFill>
                          <a:latin typeface="宋体" pitchFamily="2" charset="-122"/>
                        </a:rPr>
                        <a:t>8.16</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en-US" sz="1100" b="0">
                          <a:solidFill>
                            <a:srgbClr val="000000"/>
                          </a:solidFill>
                          <a:latin typeface="宋体" pitchFamily="2" charset="-122"/>
                        </a:rPr>
                        <a:t>451419</a:t>
                      </a:r>
                      <a:endParaRPr lang="en-US" altLang="en-US" sz="1100" b="0">
                        <a:solidFill>
                          <a:srgbClr val="000000"/>
                        </a:solidFill>
                        <a:latin typeface="宋体"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4"/>
                  </a:ext>
                </a:extLst>
              </a:tr>
            </a:tbl>
          </a:graphicData>
        </a:graphic>
      </p:graphicFrame>
      <p:pic>
        <p:nvPicPr>
          <p:cNvPr id="5" name="图片 4" descr="exper"/>
          <p:cNvPicPr>
            <a:picLocks noChangeAspect="1"/>
          </p:cNvPicPr>
          <p:nvPr/>
        </p:nvPicPr>
        <p:blipFill>
          <a:blip r:embed="rId4"/>
          <a:stretch>
            <a:fillRect/>
          </a:stretch>
        </p:blipFill>
        <p:spPr>
          <a:xfrm>
            <a:off x="4499610" y="2132330"/>
            <a:ext cx="4466590" cy="3350260"/>
          </a:xfrm>
          <a:prstGeom prst="rect">
            <a:avLst/>
          </a:prstGeom>
        </p:spPr>
      </p:pic>
      <p:pic>
        <p:nvPicPr>
          <p:cNvPr id="11" name="图片 10" descr="MommyTalk1636002581088"/>
          <p:cNvPicPr>
            <a:picLocks noChangeAspect="1"/>
          </p:cNvPicPr>
          <p:nvPr/>
        </p:nvPicPr>
        <p:blipFill>
          <a:blip r:embed="rId5"/>
          <a:stretch>
            <a:fillRect/>
          </a:stretch>
        </p:blipFill>
        <p:spPr>
          <a:xfrm>
            <a:off x="5818505" y="1492756"/>
            <a:ext cx="1755140" cy="454025"/>
          </a:xfrm>
          <a:prstGeom prst="rect">
            <a:avLst/>
          </a:prstGeom>
        </p:spPr>
      </p:pic>
      <p:sp>
        <p:nvSpPr>
          <p:cNvPr id="7" name="文本框 6"/>
          <p:cNvSpPr txBox="1"/>
          <p:nvPr/>
        </p:nvSpPr>
        <p:spPr>
          <a:xfrm>
            <a:off x="5796280" y="5482590"/>
            <a:ext cx="1799590" cy="499624"/>
          </a:xfrm>
          <a:prstGeom prst="rect">
            <a:avLst/>
          </a:prstGeom>
          <a:noFill/>
        </p:spPr>
        <p:txBody>
          <a:bodyPr wrap="square" rtlCol="0">
            <a:spAutoFit/>
          </a:bodyPr>
          <a:lstStyle/>
          <a:p>
            <a:pPr>
              <a:lnSpc>
                <a:spcPct val="150000"/>
              </a:lnSpc>
              <a:buNone/>
            </a:pPr>
            <a:r>
              <a:rPr lang="zh-CN" altLang="en-US" sz="2000" dirty="0">
                <a:latin typeface="思源宋体 CN" panose="02020400000000000000" charset="-122"/>
                <a:ea typeface="思源宋体 CN" panose="02020400000000000000" charset="-122"/>
              </a:rPr>
              <a:t>μ</a:t>
            </a:r>
            <a:r>
              <a:rPr lang="en-US" altLang="zh-CN" sz="2000" baseline="-25000" dirty="0">
                <a:latin typeface="思源宋体 CN" panose="02020400000000000000" charset="-122"/>
                <a:ea typeface="思源宋体 CN" panose="02020400000000000000" charset="-122"/>
              </a:rPr>
              <a:t>1</a:t>
            </a:r>
            <a:r>
              <a:rPr lang="en-US" altLang="zh-CN" sz="2000" dirty="0">
                <a:latin typeface="思源宋体 CN" panose="02020400000000000000" charset="-122"/>
                <a:ea typeface="思源宋体 CN" panose="02020400000000000000" charset="-122"/>
              </a:rPr>
              <a:t>=0.093217</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787</Words>
  <Application>Microsoft Office PowerPoint</Application>
  <PresentationFormat>全屏显示(4:3)</PresentationFormat>
  <Paragraphs>186</Paragraphs>
  <Slides>20</Slides>
  <Notes>17</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20</vt:i4>
      </vt:variant>
    </vt:vector>
  </HeadingPairs>
  <TitlesOfParts>
    <vt:vector size="31" baseType="lpstr">
      <vt:lpstr>黑体</vt:lpstr>
      <vt:lpstr>思源宋体 CN</vt:lpstr>
      <vt:lpstr>Calibri</vt:lpstr>
      <vt:lpstr>Arial</vt:lpstr>
      <vt:lpstr>宋体</vt:lpstr>
      <vt:lpstr>微软雅黑</vt:lpstr>
      <vt:lpstr>Times New Roman</vt:lpstr>
      <vt:lpstr>Cambria Math</vt:lpstr>
      <vt:lpstr>Office 主题</vt:lpstr>
      <vt:lpstr>Visio.Drawing.11</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57</cp:revision>
  <dcterms:created xsi:type="dcterms:W3CDTF">2022-03-31T10:11:19Z</dcterms:created>
  <dcterms:modified xsi:type="dcterms:W3CDTF">2022-04-03T09:17:04Z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2052-11.1.0.10920</vt:lpwstr>
  </property>
</Properties>
</file>